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  <p:sldMasterId id="2147483660" r:id="rId5"/>
    <p:sldMasterId id="2147483667" r:id="rId6"/>
    <p:sldMasterId id="2147483685" r:id="rId7"/>
  </p:sldMasterIdLst>
  <p:notesMasterIdLst>
    <p:notesMasterId r:id="rId26"/>
  </p:notesMasterIdLst>
  <p:sldIdLst>
    <p:sldId id="262" r:id="rId8"/>
    <p:sldId id="290" r:id="rId9"/>
    <p:sldId id="291" r:id="rId10"/>
    <p:sldId id="292" r:id="rId11"/>
    <p:sldId id="2142533402" r:id="rId12"/>
    <p:sldId id="493" r:id="rId13"/>
    <p:sldId id="256" r:id="rId14"/>
    <p:sldId id="2142533403" r:id="rId15"/>
    <p:sldId id="2142533395" r:id="rId16"/>
    <p:sldId id="2142533405" r:id="rId17"/>
    <p:sldId id="2142533406" r:id="rId18"/>
    <p:sldId id="257" r:id="rId19"/>
    <p:sldId id="258" r:id="rId20"/>
    <p:sldId id="2142533399" r:id="rId21"/>
    <p:sldId id="2142533407" r:id="rId22"/>
    <p:sldId id="285" r:id="rId23"/>
    <p:sldId id="275" r:id="rId24"/>
    <p:sldId id="277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600"/>
    <a:srgbClr val="005F9F"/>
    <a:srgbClr val="D0D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94795"/>
  </p:normalViewPr>
  <p:slideViewPr>
    <p:cSldViewPr snapToGrid="0">
      <p:cViewPr varScale="1">
        <p:scale>
          <a:sx n="100" d="100"/>
          <a:sy n="100" d="100"/>
        </p:scale>
        <p:origin x="907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ts val="11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726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>
          <a:extLst>
            <a:ext uri="{FF2B5EF4-FFF2-40B4-BE49-F238E27FC236}">
              <a16:creationId xmlns:a16="http://schemas.microsoft.com/office/drawing/2014/main" id="{5F16FF80-2746-9622-EC61-58FC0B2DA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>
            <a:extLst>
              <a:ext uri="{FF2B5EF4-FFF2-40B4-BE49-F238E27FC236}">
                <a16:creationId xmlns:a16="http://schemas.microsoft.com/office/drawing/2014/main" id="{68284DB9-7E98-B75B-854E-A01339CEFE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>
            <a:extLst>
              <a:ext uri="{FF2B5EF4-FFF2-40B4-BE49-F238E27FC236}">
                <a16:creationId xmlns:a16="http://schemas.microsoft.com/office/drawing/2014/main" id="{DB3DC63B-DF40-8A1F-8778-6CB009A3C1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ts val="11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8992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>
          <a:extLst>
            <a:ext uri="{FF2B5EF4-FFF2-40B4-BE49-F238E27FC236}">
              <a16:creationId xmlns:a16="http://schemas.microsoft.com/office/drawing/2014/main" id="{25BD5C6D-94AD-E41A-EBE1-BB88256A7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>
            <a:extLst>
              <a:ext uri="{FF2B5EF4-FFF2-40B4-BE49-F238E27FC236}">
                <a16:creationId xmlns:a16="http://schemas.microsoft.com/office/drawing/2014/main" id="{25CD5B14-8998-27DF-6706-56BDA476C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>
            <a:extLst>
              <a:ext uri="{FF2B5EF4-FFF2-40B4-BE49-F238E27FC236}">
                <a16:creationId xmlns:a16="http://schemas.microsoft.com/office/drawing/2014/main" id="{64B0748E-C03E-CC50-127D-D0081ED7FA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SzPts val="11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077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E65523AC-B32D-4740-1F68-34ADE442B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>
            <a:extLst>
              <a:ext uri="{FF2B5EF4-FFF2-40B4-BE49-F238E27FC236}">
                <a16:creationId xmlns:a16="http://schemas.microsoft.com/office/drawing/2014/main" id="{40730E7E-ECEA-AA94-5467-8FAE3B64C3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:notes">
            <a:extLst>
              <a:ext uri="{FF2B5EF4-FFF2-40B4-BE49-F238E27FC236}">
                <a16:creationId xmlns:a16="http://schemas.microsoft.com/office/drawing/2014/main" id="{015ECF33-05C7-6B37-9DDD-4E32198A95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660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87138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58713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378" lvl="1" indent="-317492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566" lvl="2" indent="-317492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marL="1828754" lvl="3" indent="-317492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marL="2285943" lvl="4" indent="-317492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marL="2743132" lvl="5" indent="-317492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marL="3200320" lvl="6" indent="-317492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marL="3657509" lvl="7" indent="-317492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marL="4114697" lvl="8" indent="-317492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00EDB-EF55-BF1A-B6E3-CE635795C48F}"/>
              </a:ext>
            </a:extLst>
          </p:cNvPr>
          <p:cNvSpPr txBox="1"/>
          <p:nvPr userDrawn="1"/>
        </p:nvSpPr>
        <p:spPr>
          <a:xfrm>
            <a:off x="6910874" y="5349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667761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378" lvl="1" indent="-317492"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566" lvl="2" indent="-317492"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marL="1828754" lvl="3" indent="-317492"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marL="2285943" lvl="4" indent="-317492"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marL="2743132" lvl="5" indent="-317492"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marL="3200320" lvl="6" indent="-317492"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marL="3657509" lvl="7" indent="-317492"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marL="4114697" lvl="8" indent="-317492"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1966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04793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1pPr>
            <a:lvl2pPr marL="914378" lvl="1" indent="-304793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566" lvl="2" indent="-304793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754" lvl="3" indent="-304793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5943" lvl="4" indent="-304793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132" lvl="5" indent="-304793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320" lvl="6" indent="-304793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509" lvl="7" indent="-304793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697" lvl="8" indent="-304793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118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1315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702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8713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00EDB-EF55-BF1A-B6E3-CE635795C48F}"/>
              </a:ext>
            </a:extLst>
          </p:cNvPr>
          <p:cNvSpPr txBox="1"/>
          <p:nvPr userDrawn="1"/>
        </p:nvSpPr>
        <p:spPr>
          <a:xfrm>
            <a:off x="6910873" y="53495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5852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268487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56953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13764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76832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342900" lvl="0" indent="-25717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66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58713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5717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83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6858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0287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3716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17145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05740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240030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274320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308610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6858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0287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3716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17145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05740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240030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274320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308610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29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60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6858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0287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3716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17145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05740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240030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274320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308610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6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7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685800" lvl="1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88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5717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75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4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3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36113D-237D-25A2-B487-F1779B929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94152"/>
          <a:stretch/>
        </p:blipFill>
        <p:spPr>
          <a:xfrm>
            <a:off x="-1" y="4728411"/>
            <a:ext cx="9144001" cy="415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D15433-B7C6-5E5C-A92D-ED44F0E3BEA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344393" y="27392"/>
            <a:ext cx="2487907" cy="112508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3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oogle Shape;9;p17"/>
          <p:cNvPicPr preferRelativeResize="0"/>
          <p:nvPr/>
        </p:nvPicPr>
        <p:blipFill>
          <a:blip r:embed="rId7">
            <a:alphaModFix/>
          </a:blip>
          <a:srcRect t="94152"/>
          <a:stretch>
            <a:fillRect/>
          </a:stretch>
        </p:blipFill>
        <p:spPr>
          <a:xfrm>
            <a:off x="-1" y="4982547"/>
            <a:ext cx="9144001" cy="168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6104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3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7"/>
          <p:cNvPicPr preferRelativeResize="0"/>
          <p:nvPr/>
        </p:nvPicPr>
        <p:blipFill>
          <a:blip r:embed="rId7">
            <a:alphaModFix/>
          </a:blip>
          <a:srcRect t="94152"/>
          <a:stretch>
            <a:fillRect/>
          </a:stretch>
        </p:blipFill>
        <p:spPr>
          <a:xfrm>
            <a:off x="-1" y="4982547"/>
            <a:ext cx="9144001" cy="168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7829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3" r:id="rId4"/>
    <p:sldLayoutId id="2147483674" r:id="rId5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3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2"/>
              </a:buClr>
              <a:buSzPts val="1333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oogle Shape;9;p4"/>
          <p:cNvPicPr preferRelativeResize="0"/>
          <p:nvPr/>
        </p:nvPicPr>
        <p:blipFill rotWithShape="1">
          <a:blip r:embed="rId11">
            <a:alphaModFix/>
          </a:blip>
          <a:srcRect t="94152"/>
          <a:stretch/>
        </p:blipFill>
        <p:spPr>
          <a:xfrm>
            <a:off x="-1" y="4728411"/>
            <a:ext cx="9144001" cy="415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44394" y="27393"/>
            <a:ext cx="2487907" cy="1125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9788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5F5E1-7C18-1E43-8E52-2BE61BF2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26" y="1600768"/>
            <a:ext cx="4045200" cy="14823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5F9F"/>
                </a:solidFill>
              </a:rPr>
              <a:t>Welcome!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41A2E-64B6-B442-A064-BDFA0D082CC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9500" y="349624"/>
            <a:ext cx="3837000" cy="465601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en-US" b="1" dirty="0">
                <a:solidFill>
                  <a:schemeClr val="bg2"/>
                </a:solidFill>
              </a:rPr>
              <a:t>MRAC Members please:</a:t>
            </a:r>
            <a:r>
              <a:rPr lang="en-US" dirty="0">
                <a:solidFill>
                  <a:schemeClr val="bg2"/>
                </a:solidFill>
              </a:rPr>
              <a:t> Turn on cameras, remain on mute, and put your full name and the word MEMBER in your zoom box</a:t>
            </a:r>
          </a:p>
          <a:p>
            <a:pPr marL="114300" indent="0" fontAlgn="base">
              <a:buNone/>
            </a:pPr>
            <a:endParaRPr lang="en-US" dirty="0">
              <a:solidFill>
                <a:schemeClr val="bg2"/>
              </a:solidFill>
            </a:endParaRPr>
          </a:p>
          <a:p>
            <a:pPr fontAlgn="base"/>
            <a:r>
              <a:rPr lang="en-US" b="1" dirty="0">
                <a:solidFill>
                  <a:schemeClr val="bg2"/>
                </a:solidFill>
              </a:rPr>
              <a:t>Public participants, please: </a:t>
            </a:r>
            <a:r>
              <a:rPr lang="en-US" dirty="0">
                <a:solidFill>
                  <a:schemeClr val="bg2"/>
                </a:solidFill>
              </a:rPr>
              <a:t>Turn off cameras, remain on mute, and put your full name in your zoom box</a:t>
            </a:r>
          </a:p>
          <a:p>
            <a:pPr marL="114300" indent="0" fontAlgn="base">
              <a:buNone/>
            </a:pPr>
            <a:r>
              <a:rPr lang="en-US" dirty="0">
                <a:solidFill>
                  <a:schemeClr val="bg2"/>
                </a:solidFill>
              </a:rPr>
              <a:t> </a:t>
            </a:r>
            <a:endParaRPr lang="en-US" sz="2000" dirty="0">
              <a:solidFill>
                <a:schemeClr val="bg2"/>
              </a:solidFill>
            </a:endParaRPr>
          </a:p>
          <a:p>
            <a:pPr fontAlgn="base"/>
            <a:r>
              <a:rPr lang="en-US" dirty="0">
                <a:solidFill>
                  <a:schemeClr val="bg2"/>
                </a:solidFill>
              </a:rPr>
              <a:t>There will be 5 minutes of public comment at the closing of the meeting. Public comment can be made in chat at the end of the meeting as well.</a:t>
            </a:r>
            <a:br>
              <a:rPr lang="en-US" dirty="0">
                <a:solidFill>
                  <a:schemeClr val="bg2"/>
                </a:solidFill>
              </a:rPr>
            </a:br>
            <a:endParaRPr lang="en-US" sz="2000" dirty="0">
              <a:solidFill>
                <a:schemeClr val="bg2"/>
              </a:solidFill>
            </a:endParaRPr>
          </a:p>
          <a:p>
            <a:pPr fontAlgn="base"/>
            <a:r>
              <a:rPr lang="en-US" b="1" dirty="0">
                <a:solidFill>
                  <a:schemeClr val="bg2"/>
                </a:solidFill>
              </a:rPr>
              <a:t>Chat is open – We ask that Public Participants only use the chat during the Public Comment period at the end of the meeting</a:t>
            </a:r>
          </a:p>
          <a:p>
            <a:pPr marL="114300" indent="0" fontAlgn="base">
              <a:buNone/>
            </a:pPr>
            <a:endParaRPr lang="en-US" sz="1600" dirty="0">
              <a:solidFill>
                <a:schemeClr val="bg2"/>
              </a:solidFill>
            </a:endParaRPr>
          </a:p>
          <a:p>
            <a:pPr fontAlgn="base"/>
            <a:r>
              <a:rPr lang="en-US" dirty="0">
                <a:solidFill>
                  <a:schemeClr val="bg2"/>
                </a:solidFill>
              </a:rPr>
              <a:t>The agenda and other documents will be in the chat</a:t>
            </a:r>
            <a:br>
              <a:rPr lang="en-US" dirty="0">
                <a:solidFill>
                  <a:schemeClr val="bg2"/>
                </a:solidFill>
              </a:rPr>
            </a:br>
            <a:endParaRPr lang="en-US" sz="1600" dirty="0">
              <a:solidFill>
                <a:schemeClr val="bg2"/>
              </a:solidFill>
            </a:endParaRPr>
          </a:p>
          <a:p>
            <a:pPr fontAlgn="base"/>
            <a:r>
              <a:rPr lang="en-US" dirty="0">
                <a:solidFill>
                  <a:schemeClr val="bg2"/>
                </a:solidFill>
              </a:rPr>
              <a:t>There is one breakout session for MRAC members, and public participants will remain in the main zoom room for a discussion</a:t>
            </a:r>
            <a:br>
              <a:rPr lang="en-US" dirty="0">
                <a:solidFill>
                  <a:schemeClr val="bg2"/>
                </a:solidFill>
              </a:rPr>
            </a:br>
            <a:endParaRPr lang="en-US" sz="2000" dirty="0">
              <a:solidFill>
                <a:schemeClr val="bg2"/>
              </a:solidFill>
            </a:endParaRPr>
          </a:p>
          <a:p>
            <a:pPr fontAlgn="base"/>
            <a:r>
              <a:rPr lang="en-US" dirty="0">
                <a:solidFill>
                  <a:schemeClr val="bg2"/>
                </a:solidFill>
              </a:rPr>
              <a:t>For tech support during the meeting, message </a:t>
            </a:r>
            <a:r>
              <a:rPr lang="en-US" dirty="0" err="1">
                <a:solidFill>
                  <a:schemeClr val="bg2"/>
                </a:solidFill>
              </a:rPr>
              <a:t>CalTrin</a:t>
            </a:r>
            <a:r>
              <a:rPr lang="en-US" dirty="0">
                <a:solidFill>
                  <a:schemeClr val="bg2"/>
                </a:solidFill>
              </a:rPr>
              <a:t> in the chat</a:t>
            </a:r>
            <a:br>
              <a:rPr lang="en-US" dirty="0">
                <a:solidFill>
                  <a:schemeClr val="bg2"/>
                </a:solidFill>
              </a:rPr>
            </a:br>
            <a:endParaRPr lang="en-US" sz="2000" dirty="0">
              <a:solidFill>
                <a:schemeClr val="bg2"/>
              </a:solidFill>
            </a:endParaRPr>
          </a:p>
          <a:p>
            <a:pPr fontAlgn="base"/>
            <a:r>
              <a:rPr lang="en-US" dirty="0">
                <a:solidFill>
                  <a:schemeClr val="bg2"/>
                </a:solidFill>
              </a:rPr>
              <a:t>All current and prior meeting materials will be on the Child Welfare Council website. Link is in the chat.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58EB96-ED06-CC44-A624-C9E36DA25196}"/>
              </a:ext>
            </a:extLst>
          </p:cNvPr>
          <p:cNvSpPr/>
          <p:nvPr/>
        </p:nvSpPr>
        <p:spPr>
          <a:xfrm>
            <a:off x="516130" y="2439462"/>
            <a:ext cx="3549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5F9F"/>
                </a:solidFill>
              </a:rPr>
              <a:t>Mandated Reporting Advisory Committee Members</a:t>
            </a:r>
          </a:p>
          <a:p>
            <a:pPr algn="ctr"/>
            <a:r>
              <a:rPr lang="en-US" sz="1600" dirty="0">
                <a:solidFill>
                  <a:srgbClr val="005F9F"/>
                </a:solidFill>
              </a:rPr>
              <a:t>and </a:t>
            </a:r>
          </a:p>
          <a:p>
            <a:pPr algn="ctr"/>
            <a:r>
              <a:rPr lang="en-US" sz="1600" dirty="0">
                <a:solidFill>
                  <a:srgbClr val="005F9F"/>
                </a:solidFill>
              </a:rPr>
              <a:t>Public Participants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3837E-B3FB-C34B-8E54-774E3EE4EE35}"/>
              </a:ext>
            </a:extLst>
          </p:cNvPr>
          <p:cNvSpPr/>
          <p:nvPr/>
        </p:nvSpPr>
        <p:spPr>
          <a:xfrm>
            <a:off x="1637913" y="4265286"/>
            <a:ext cx="1249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July 17,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066C0-573E-9697-D22B-F1C509BF7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31" y="32215"/>
            <a:ext cx="3667770" cy="165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05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>
          <a:extLst>
            <a:ext uri="{FF2B5EF4-FFF2-40B4-BE49-F238E27FC236}">
              <a16:creationId xmlns:a16="http://schemas.microsoft.com/office/drawing/2014/main" id="{69D54DF0-7ED7-445E-9E8B-893AC11B8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">
            <a:extLst>
              <a:ext uri="{FF2B5EF4-FFF2-40B4-BE49-F238E27FC236}">
                <a16:creationId xmlns:a16="http://schemas.microsoft.com/office/drawing/2014/main" id="{27051B94-BF79-E15F-FFCF-F1CA2A7E1B1D}"/>
              </a:ext>
            </a:extLst>
          </p:cNvPr>
          <p:cNvCxnSpPr/>
          <p:nvPr/>
        </p:nvCxnSpPr>
        <p:spPr>
          <a:xfrm flipH="1">
            <a:off x="1961531" y="362933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620;p73">
            <a:extLst>
              <a:ext uri="{FF2B5EF4-FFF2-40B4-BE49-F238E27FC236}">
                <a16:creationId xmlns:a16="http://schemas.microsoft.com/office/drawing/2014/main" id="{53FEA79A-DC5E-8408-8561-07FA3BA3DE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153" y="-65568"/>
            <a:ext cx="8700247" cy="857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n" sz="3200" dirty="0">
                <a:solidFill>
                  <a:srgbClr val="13214E"/>
                </a:solidFill>
              </a:rPr>
              <a:t>Starting with the “What” = the Recommendation</a:t>
            </a:r>
            <a:endParaRPr sz="3200" dirty="0">
              <a:solidFill>
                <a:srgbClr val="13214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80B28A-58B7-A6D4-AE24-C8411E04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193" y="874436"/>
            <a:ext cx="6488207" cy="330445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97C981-AA1E-46CC-F0D6-5232DC999D6B}"/>
              </a:ext>
            </a:extLst>
          </p:cNvPr>
          <p:cNvSpPr txBox="1"/>
          <p:nvPr/>
        </p:nvSpPr>
        <p:spPr>
          <a:xfrm>
            <a:off x="69475" y="645358"/>
            <a:ext cx="102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4E98ED-9571-AA6A-EB70-0EB63716D83A}"/>
              </a:ext>
            </a:extLst>
          </p:cNvPr>
          <p:cNvSpPr txBox="1"/>
          <p:nvPr/>
        </p:nvSpPr>
        <p:spPr>
          <a:xfrm>
            <a:off x="69475" y="874436"/>
            <a:ext cx="2263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The Steering Committee “deconstructed” all 14 Recommendations to help set the stage 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b="1" dirty="0">
                <a:solidFill>
                  <a:srgbClr val="C00000"/>
                </a:solidFill>
              </a:rPr>
              <a:t>MRAC Action: </a:t>
            </a:r>
            <a:r>
              <a:rPr lang="en-US" sz="1000" dirty="0">
                <a:solidFill>
                  <a:schemeClr val="tx1"/>
                </a:solidFill>
              </a:rPr>
              <a:t>Review the “What” for understanding, and to lift-up any clarifying questions or concerns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8320D-4082-350D-909B-D099119C32FE}"/>
              </a:ext>
            </a:extLst>
          </p:cNvPr>
          <p:cNvSpPr txBox="1"/>
          <p:nvPr/>
        </p:nvSpPr>
        <p:spPr>
          <a:xfrm>
            <a:off x="69475" y="2238924"/>
            <a:ext cx="598394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Reco #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BD1F08-EF37-F351-EA79-6F7BD4CAC005}"/>
              </a:ext>
            </a:extLst>
          </p:cNvPr>
          <p:cNvCxnSpPr>
            <a:cxnSpLocks/>
          </p:cNvCxnSpPr>
          <p:nvPr/>
        </p:nvCxnSpPr>
        <p:spPr>
          <a:xfrm>
            <a:off x="761997" y="2354340"/>
            <a:ext cx="1853456" cy="222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FEE8A7-2758-FCCB-5D97-2211105BC0EC}"/>
              </a:ext>
            </a:extLst>
          </p:cNvPr>
          <p:cNvSpPr txBox="1"/>
          <p:nvPr/>
        </p:nvSpPr>
        <p:spPr>
          <a:xfrm>
            <a:off x="69475" y="2557079"/>
            <a:ext cx="15576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Who is listed in the Reco as responsible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978B6F-26B2-16CC-87AD-5CD3B579821A}"/>
              </a:ext>
            </a:extLst>
          </p:cNvPr>
          <p:cNvCxnSpPr>
            <a:cxnSpLocks/>
          </p:cNvCxnSpPr>
          <p:nvPr/>
        </p:nvCxnSpPr>
        <p:spPr>
          <a:xfrm>
            <a:off x="1627094" y="2678547"/>
            <a:ext cx="2554941" cy="13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FE3A106-885B-40FE-38A5-D135B65F6816}"/>
              </a:ext>
            </a:extLst>
          </p:cNvPr>
          <p:cNvSpPr txBox="1"/>
          <p:nvPr/>
        </p:nvSpPr>
        <p:spPr>
          <a:xfrm>
            <a:off x="69475" y="3004905"/>
            <a:ext cx="1725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High level things the “Who” is supposed to do, per the Reco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211205-775E-DE7E-7318-3E1888D1C190}"/>
              </a:ext>
            </a:extLst>
          </p:cNvPr>
          <p:cNvCxnSpPr>
            <a:cxnSpLocks/>
          </p:cNvCxnSpPr>
          <p:nvPr/>
        </p:nvCxnSpPr>
        <p:spPr>
          <a:xfrm flipV="1">
            <a:off x="1790696" y="3163428"/>
            <a:ext cx="2391339" cy="25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4EBF306-7A82-7018-598C-619902CBE699}"/>
              </a:ext>
            </a:extLst>
          </p:cNvPr>
          <p:cNvSpPr txBox="1"/>
          <p:nvPr/>
        </p:nvSpPr>
        <p:spPr>
          <a:xfrm>
            <a:off x="73958" y="3455825"/>
            <a:ext cx="17212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Key Lever of Implementation = Workgroup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CA7B6D-79D5-CFAD-E6DD-59BDB03A6621}"/>
              </a:ext>
            </a:extLst>
          </p:cNvPr>
          <p:cNvSpPr txBox="1"/>
          <p:nvPr/>
        </p:nvSpPr>
        <p:spPr>
          <a:xfrm>
            <a:off x="69475" y="3897977"/>
            <a:ext cx="172122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Specific deliverables as stated in the Reco – these may need more discussion for deeper understanding. Action plans will be developed to deliver these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8203032-688F-68F9-C6B9-98505BD78905}"/>
              </a:ext>
            </a:extLst>
          </p:cNvPr>
          <p:cNvCxnSpPr>
            <a:cxnSpLocks/>
          </p:cNvCxnSpPr>
          <p:nvPr/>
        </p:nvCxnSpPr>
        <p:spPr>
          <a:xfrm>
            <a:off x="1790696" y="3530702"/>
            <a:ext cx="4663892" cy="11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940D01C-D68B-8683-46B1-85596CAF042B}"/>
              </a:ext>
            </a:extLst>
          </p:cNvPr>
          <p:cNvCxnSpPr>
            <a:cxnSpLocks/>
          </p:cNvCxnSpPr>
          <p:nvPr/>
        </p:nvCxnSpPr>
        <p:spPr>
          <a:xfrm flipV="1">
            <a:off x="1790696" y="3630372"/>
            <a:ext cx="5221945" cy="780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5581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>
          <a:extLst>
            <a:ext uri="{FF2B5EF4-FFF2-40B4-BE49-F238E27FC236}">
              <a16:creationId xmlns:a16="http://schemas.microsoft.com/office/drawing/2014/main" id="{F0F56DAB-B291-7377-7757-CEB045922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">
            <a:extLst>
              <a:ext uri="{FF2B5EF4-FFF2-40B4-BE49-F238E27FC236}">
                <a16:creationId xmlns:a16="http://schemas.microsoft.com/office/drawing/2014/main" id="{9C8BFC52-751C-C845-E643-4F8402BC097E}"/>
              </a:ext>
            </a:extLst>
          </p:cNvPr>
          <p:cNvCxnSpPr/>
          <p:nvPr/>
        </p:nvCxnSpPr>
        <p:spPr>
          <a:xfrm flipH="1">
            <a:off x="1961531" y="362933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0602A37-E5E2-0F43-B104-DA2864CF9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664" y="1004706"/>
            <a:ext cx="7503459" cy="313408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Google Shape;620;p73">
            <a:extLst>
              <a:ext uri="{FF2B5EF4-FFF2-40B4-BE49-F238E27FC236}">
                <a16:creationId xmlns:a16="http://schemas.microsoft.com/office/drawing/2014/main" id="{BF2CCFBF-3DDB-3979-17CF-C9797749E9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1876" y="17181"/>
            <a:ext cx="8700247" cy="857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n" sz="3200" dirty="0">
                <a:solidFill>
                  <a:srgbClr val="13214E"/>
                </a:solidFill>
              </a:rPr>
              <a:t>And then move into Action Plans for “How”</a:t>
            </a:r>
            <a:endParaRPr sz="3200" dirty="0">
              <a:solidFill>
                <a:srgbClr val="13214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ACDAE-8DE0-B4C6-144E-D2642941133A}"/>
              </a:ext>
            </a:extLst>
          </p:cNvPr>
          <p:cNvSpPr txBox="1"/>
          <p:nvPr/>
        </p:nvSpPr>
        <p:spPr>
          <a:xfrm>
            <a:off x="53788" y="1013080"/>
            <a:ext cx="102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35CBC-965C-EE0F-728F-A43C12AD8A00}"/>
              </a:ext>
            </a:extLst>
          </p:cNvPr>
          <p:cNvSpPr txBox="1"/>
          <p:nvPr/>
        </p:nvSpPr>
        <p:spPr>
          <a:xfrm>
            <a:off x="53788" y="1281705"/>
            <a:ext cx="1364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After the July meeting the </a:t>
            </a:r>
          </a:p>
          <a:p>
            <a:r>
              <a:rPr lang="en-US" sz="1000" b="1" dirty="0">
                <a:solidFill>
                  <a:srgbClr val="C00000"/>
                </a:solidFill>
              </a:rPr>
              <a:t>MRAC Action </a:t>
            </a:r>
            <a:r>
              <a:rPr lang="en-US" sz="1000" dirty="0">
                <a:solidFill>
                  <a:schemeClr val="tx1"/>
                </a:solidFill>
              </a:rPr>
              <a:t>will be to begin working on the </a:t>
            </a:r>
            <a:r>
              <a:rPr lang="en-US" sz="1000" b="1" dirty="0">
                <a:solidFill>
                  <a:schemeClr val="tx1"/>
                </a:solidFill>
              </a:rPr>
              <a:t>“How</a:t>
            </a:r>
            <a:r>
              <a:rPr lang="en-US" sz="1000" dirty="0">
                <a:solidFill>
                  <a:schemeClr val="tx1"/>
                </a:solidFill>
              </a:rPr>
              <a:t>” – with support from the Steering Committee and Project Management Team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F8C18-8601-8421-F9CB-9C517A765D9D}"/>
              </a:ext>
            </a:extLst>
          </p:cNvPr>
          <p:cNvSpPr txBox="1"/>
          <p:nvPr/>
        </p:nvSpPr>
        <p:spPr>
          <a:xfrm>
            <a:off x="53788" y="2773742"/>
            <a:ext cx="1129553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/>
              <a:t>Considerations </a:t>
            </a:r>
            <a:r>
              <a:rPr lang="en-US" sz="900" dirty="0"/>
              <a:t>are things to reflect on and use to help develop action plans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6E102C-F7F9-CB87-803B-F270ADC22DE9}"/>
              </a:ext>
            </a:extLst>
          </p:cNvPr>
          <p:cNvSpPr txBox="1"/>
          <p:nvPr/>
        </p:nvSpPr>
        <p:spPr>
          <a:xfrm>
            <a:off x="53788" y="3634400"/>
            <a:ext cx="1351429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We will crosswalk the Intersections across Workgroups to help identify where short-term teams may be needed to take quick action that will advance numerous </a:t>
            </a:r>
            <a:r>
              <a:rPr lang="en-US" sz="900" dirty="0" err="1"/>
              <a:t>Recos</a:t>
            </a:r>
            <a:endParaRPr lang="en-US" sz="9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8A46B6-CB80-CE9E-6F19-68AD9D912C77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405217" y="3153335"/>
            <a:ext cx="1842248" cy="1150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4498B7-32A1-139E-FD94-FD72F1357D88}"/>
              </a:ext>
            </a:extLst>
          </p:cNvPr>
          <p:cNvCxnSpPr>
            <a:cxnSpLocks/>
          </p:cNvCxnSpPr>
          <p:nvPr/>
        </p:nvCxnSpPr>
        <p:spPr>
          <a:xfrm flipV="1">
            <a:off x="1183341" y="1143206"/>
            <a:ext cx="3758453" cy="2096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0150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>
            <a:spLocks noGrp="1"/>
          </p:cNvSpPr>
          <p:nvPr>
            <p:ph type="title"/>
          </p:nvPr>
        </p:nvSpPr>
        <p:spPr>
          <a:xfrm>
            <a:off x="136800" y="369795"/>
            <a:ext cx="4275900" cy="142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rmAutofit/>
          </a:bodyPr>
          <a:lstStyle/>
          <a:p>
            <a:r>
              <a:rPr lang="en-US" sz="2800" b="1" dirty="0"/>
              <a:t>Small Group Breakouts</a:t>
            </a:r>
            <a:r>
              <a:rPr lang="en-US" sz="2800" dirty="0"/>
              <a:t>: Putting the Framework into Action</a:t>
            </a:r>
            <a:endParaRPr dirty="0"/>
          </a:p>
        </p:txBody>
      </p:sp>
      <p:sp>
        <p:nvSpPr>
          <p:cNvPr id="56" name="Google Shape;56;p2"/>
          <p:cNvSpPr txBox="1">
            <a:spLocks noGrp="1"/>
          </p:cNvSpPr>
          <p:nvPr>
            <p:ph type="body" idx="2"/>
          </p:nvPr>
        </p:nvSpPr>
        <p:spPr>
          <a:xfrm>
            <a:off x="4731300" y="189177"/>
            <a:ext cx="4275900" cy="4721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rmAutofit fontScale="77500" lnSpcReduction="20000"/>
          </a:bodyPr>
          <a:lstStyle/>
          <a:p>
            <a:pPr marL="114297" indent="0">
              <a:buSzPct val="90000"/>
              <a:buNone/>
            </a:pPr>
            <a:endParaRPr sz="2400" dirty="0"/>
          </a:p>
          <a:p>
            <a:pPr fontAlgn="base"/>
            <a:r>
              <a:rPr lang="en-US" dirty="0"/>
              <a:t>Introduce yourselves, and make sure you know your Steering Committee and Project Management (PM) support people</a:t>
            </a:r>
          </a:p>
          <a:p>
            <a:pPr marL="85725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The PM will take detailed notes</a:t>
            </a:r>
          </a:p>
          <a:p>
            <a:pPr marL="85725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However, please select a Workgroup member to jot down key points and be ready to report out</a:t>
            </a:r>
          </a:p>
          <a:p>
            <a:pPr marL="85725" indent="0" fontAlgn="base">
              <a:buNone/>
            </a:pPr>
            <a:endParaRPr lang="en-US" dirty="0"/>
          </a:p>
          <a:p>
            <a:pPr fontAlgn="base"/>
            <a:r>
              <a:rPr lang="en-US" b="1" dirty="0"/>
              <a:t>Each Workgroup Member should answer, and the group discuss:</a:t>
            </a:r>
          </a:p>
          <a:p>
            <a:pPr lvl="1" fontAlgn="base"/>
            <a:r>
              <a:rPr lang="en-US" sz="2000" dirty="0"/>
              <a:t>What does this recommendation mean in your own words</a:t>
            </a:r>
          </a:p>
          <a:p>
            <a:pPr marL="447675" lvl="1" indent="0" fontAlgn="base">
              <a:buNone/>
            </a:pPr>
            <a:endParaRPr lang="en-US" sz="2000" dirty="0"/>
          </a:p>
          <a:p>
            <a:pPr lvl="1" fontAlgn="base"/>
            <a:r>
              <a:rPr lang="en-US" sz="2000" dirty="0"/>
              <a:t>Is it clear what the Deliverables are, as stated in each recommendation? REMINDER, you will soon begin to develop actionable implementation plans for the Deliverables</a:t>
            </a:r>
          </a:p>
          <a:p>
            <a:pPr marL="45720" indent="0">
              <a:spcBef>
                <a:spcPts val="1000"/>
              </a:spcBef>
              <a:buSzPct val="100000"/>
              <a:buNone/>
            </a:pPr>
            <a:endParaRPr sz="2400" dirty="0"/>
          </a:p>
        </p:txBody>
      </p:sp>
      <p:sp>
        <p:nvSpPr>
          <p:cNvPr id="58" name="Google Shape;58;p2"/>
          <p:cNvSpPr txBox="1"/>
          <p:nvPr/>
        </p:nvSpPr>
        <p:spPr>
          <a:xfrm>
            <a:off x="463049" y="2408288"/>
            <a:ext cx="3899925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/>
            <a:r>
              <a:rPr lang="en-US" sz="2400" dirty="0"/>
              <a:t>Your group has 30 minutes to do the following </a:t>
            </a:r>
            <a:endParaRPr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CC86E5BC-0A0D-AAB6-FA9C-4C1A836B5B34}"/>
              </a:ext>
            </a:extLst>
          </p:cNvPr>
          <p:cNvSpPr/>
          <p:nvPr/>
        </p:nvSpPr>
        <p:spPr>
          <a:xfrm>
            <a:off x="3186953" y="2951629"/>
            <a:ext cx="369794" cy="1546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134471" y="987249"/>
            <a:ext cx="4249269" cy="316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rmAutofit/>
          </a:bodyPr>
          <a:lstStyle/>
          <a:p>
            <a:r>
              <a:rPr lang="en-US" sz="3600" dirty="0"/>
              <a:t>Full Group </a:t>
            </a:r>
            <a:br>
              <a:rPr lang="en-US" sz="3600" dirty="0"/>
            </a:br>
            <a:r>
              <a:rPr lang="en-US" sz="3600" dirty="0"/>
              <a:t>Share Out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Each group has </a:t>
            </a:r>
            <a:r>
              <a:rPr lang="en-US" sz="2400" dirty="0">
                <a:solidFill>
                  <a:srgbClr val="FF5600"/>
                </a:solidFill>
              </a:rPr>
              <a:t>~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5600"/>
                </a:solidFill>
              </a:rPr>
              <a:t>4 minutes </a:t>
            </a:r>
            <a:r>
              <a:rPr lang="en-US" sz="2400" dirty="0"/>
              <a:t>to share the following information with the full group</a:t>
            </a:r>
            <a:endParaRPr sz="2400" dirty="0"/>
          </a:p>
        </p:txBody>
      </p:sp>
      <p:sp>
        <p:nvSpPr>
          <p:cNvPr id="64" name="Google Shape;64;p3"/>
          <p:cNvSpPr txBox="1">
            <a:spLocks noGrp="1"/>
          </p:cNvSpPr>
          <p:nvPr>
            <p:ph type="body" idx="2"/>
          </p:nvPr>
        </p:nvSpPr>
        <p:spPr>
          <a:xfrm>
            <a:off x="4713195" y="320511"/>
            <a:ext cx="4296334" cy="455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rmAutofit fontScale="85000" lnSpcReduction="20000"/>
          </a:bodyPr>
          <a:lstStyle/>
          <a:p>
            <a:pPr marL="114298" indent="0">
              <a:buNone/>
            </a:pPr>
            <a:endParaRPr lang="en-US" sz="2400" dirty="0"/>
          </a:p>
          <a:p>
            <a:pPr marL="428625" indent="-342900" fontAlgn="base">
              <a:buFont typeface="+mj-lt"/>
              <a:buAutoNum type="arabicPeriod"/>
            </a:pPr>
            <a:r>
              <a:rPr lang="en-US" dirty="0"/>
              <a:t>How well does the Workgroup understand the Recommendations that are part of your Workgroup action area?</a:t>
            </a:r>
          </a:p>
          <a:p>
            <a:pPr marL="428625" indent="-342900" fontAlgn="base">
              <a:buFont typeface="+mj-lt"/>
              <a:buAutoNum type="arabicPeriod"/>
            </a:pPr>
            <a:endParaRPr lang="en-US" dirty="0"/>
          </a:p>
          <a:p>
            <a:pPr marL="428625" indent="-342900" fontAlgn="base">
              <a:buFont typeface="+mj-lt"/>
              <a:buAutoNum type="arabicPeriod"/>
            </a:pPr>
            <a:r>
              <a:rPr lang="en-US" dirty="0"/>
              <a:t>Do you feel prepared to meet again, before the August meeting, to begin to discuss action plans?</a:t>
            </a:r>
          </a:p>
          <a:p>
            <a:pPr marL="428625" indent="-342900" fontAlgn="base">
              <a:buFont typeface="+mj-lt"/>
              <a:buAutoNum type="arabicPeriod"/>
            </a:pPr>
            <a:endParaRPr lang="en-US" dirty="0"/>
          </a:p>
          <a:p>
            <a:pPr marL="428625" indent="-342900" fontAlgn="base">
              <a:buFont typeface="+mj-lt"/>
              <a:buAutoNum type="arabicPeriod"/>
            </a:pPr>
            <a:r>
              <a:rPr lang="en-US" dirty="0"/>
              <a:t>What do you need from the Steering Committee and/or PM team to be prepared to meet again before the August meeting? </a:t>
            </a:r>
          </a:p>
          <a:p>
            <a:pPr marL="85725" indent="0" fontAlgn="base">
              <a:buNone/>
            </a:pPr>
            <a:endParaRPr lang="en-US" dirty="0"/>
          </a:p>
          <a:p>
            <a:pPr marL="85725" indent="0">
              <a:buNone/>
            </a:pPr>
            <a:r>
              <a:rPr lang="en-US" b="1" dirty="0"/>
              <a:t>TIME PERMITTING in your breakout group</a:t>
            </a:r>
            <a:r>
              <a:rPr lang="en-US" dirty="0"/>
              <a:t>: What do you want to have accomplished between now and our next whole-group meeting in August?</a:t>
            </a:r>
          </a:p>
          <a:p>
            <a:pPr marL="85725" indent="0">
              <a:buNone/>
            </a:pP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ED042D1A-3032-35E3-6B08-4BAB767C3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>
            <a:extLst>
              <a:ext uri="{FF2B5EF4-FFF2-40B4-BE49-F238E27FC236}">
                <a16:creationId xmlns:a16="http://schemas.microsoft.com/office/drawing/2014/main" id="{BAC88EC0-65A9-210B-4172-81D48072E6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845" y="7240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Public Comment</a:t>
            </a:r>
            <a:endParaRPr/>
          </a:p>
        </p:txBody>
      </p:sp>
      <p:sp>
        <p:nvSpPr>
          <p:cNvPr id="66" name="Google Shape;66;p3">
            <a:extLst>
              <a:ext uri="{FF2B5EF4-FFF2-40B4-BE49-F238E27FC236}">
                <a16:creationId xmlns:a16="http://schemas.microsoft.com/office/drawing/2014/main" id="{F55E33F9-DE52-DAF0-FFCD-58582C2343D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Raise your virtual hand</a:t>
            </a:r>
            <a:br>
              <a:rPr lang="en-US" dirty="0"/>
            </a:b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Come off mute. Turn on your camera if you like</a:t>
            </a:r>
            <a:br>
              <a:rPr lang="en-US" dirty="0"/>
            </a:b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Maximum of 2 minutes for comment which will go on public record</a:t>
            </a: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You can put comments in the chat that will go on the record</a:t>
            </a:r>
            <a:br>
              <a:rPr lang="en-US" dirty="0"/>
            </a:b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No response will be provided</a:t>
            </a:r>
            <a:br>
              <a:rPr lang="en-US" sz="2400" dirty="0"/>
            </a:br>
            <a:endParaRPr sz="2400" dirty="0"/>
          </a:p>
        </p:txBody>
      </p:sp>
      <p:pic>
        <p:nvPicPr>
          <p:cNvPr id="67" name="Google Shape;67;p3">
            <a:extLst>
              <a:ext uri="{FF2B5EF4-FFF2-40B4-BE49-F238E27FC236}">
                <a16:creationId xmlns:a16="http://schemas.microsoft.com/office/drawing/2014/main" id="{1D473A60-A1E9-53EC-AC1D-0E7D092103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150" y="2034644"/>
            <a:ext cx="2188589" cy="2188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59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9016E-EAF6-F8AC-AE91-4452B305D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B5444-F458-196D-3A88-A4BA300C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79176"/>
            <a:ext cx="8520600" cy="167415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Closing Comments</a:t>
            </a:r>
            <a:br>
              <a:rPr lang="en-US" sz="3600" dirty="0"/>
            </a:br>
            <a:r>
              <a:rPr lang="en-US" sz="3600" dirty="0"/>
              <a:t>&amp;</a:t>
            </a:r>
            <a:br>
              <a:rPr lang="en-US" sz="3600" dirty="0"/>
            </a:br>
            <a:r>
              <a:rPr lang="en-US" sz="36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949628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6EB2-5A71-834B-ADFB-B542C170A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29825"/>
            <a:ext cx="5871386" cy="572700"/>
          </a:xfrm>
        </p:spPr>
        <p:txBody>
          <a:bodyPr>
            <a:noAutofit/>
          </a:bodyPr>
          <a:lstStyle/>
          <a:p>
            <a:r>
              <a:rPr lang="en-US" sz="3200" dirty="0"/>
              <a:t>REMINDER: Expectations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77C7A-DA8B-0148-9635-4B1D11BA1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542073"/>
          </a:xfrm>
        </p:spPr>
        <p:txBody>
          <a:bodyPr>
            <a:noAutofit/>
          </a:bodyPr>
          <a:lstStyle/>
          <a:p>
            <a:pPr marL="114300" indent="0" fontAlgn="base">
              <a:lnSpc>
                <a:spcPct val="100000"/>
              </a:lnSpc>
              <a:buNone/>
            </a:pPr>
            <a:r>
              <a:rPr lang="en-US" sz="1600" b="1" dirty="0">
                <a:solidFill>
                  <a:schemeClr val="tx1"/>
                </a:solidFill>
              </a:rPr>
              <a:t>MRAC</a:t>
            </a:r>
          </a:p>
          <a:p>
            <a:pPr indent="-223520" fontAlgn="base">
              <a:lnSpc>
                <a:spcPct val="100000"/>
              </a:lnSpc>
              <a:buSzPct val="100000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Guide and oversee the implementation of the MRCS Task Force Recommendations</a:t>
            </a:r>
          </a:p>
          <a:p>
            <a:pPr indent="-223520" fontAlgn="base">
              <a:lnSpc>
                <a:spcPct val="100000"/>
              </a:lnSpc>
              <a:buSzPct val="100000"/>
            </a:pPr>
            <a:r>
              <a:rPr lang="en-US" sz="1400" dirty="0">
                <a:solidFill>
                  <a:schemeClr val="tx1"/>
                </a:solidFill>
              </a:rPr>
              <a:t>There are updates on the MRAC’s work at the quarterly Child Welfare Council meetings </a:t>
            </a:r>
            <a:br>
              <a:rPr lang="en-US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  <a:p>
            <a:pPr marL="114300" indent="0" fontAlgn="base">
              <a:lnSpc>
                <a:spcPct val="100000"/>
              </a:lnSpc>
              <a:buNone/>
            </a:pPr>
            <a:r>
              <a:rPr lang="en-US" sz="1600" b="1" dirty="0">
                <a:solidFill>
                  <a:schemeClr val="tx1"/>
                </a:solidFill>
              </a:rPr>
              <a:t>Members</a:t>
            </a:r>
          </a:p>
          <a:p>
            <a:pPr indent="-223520" fontAlgn="base">
              <a:lnSpc>
                <a:spcPct val="100000"/>
              </a:lnSpc>
              <a:buSzPct val="100000"/>
            </a:pPr>
            <a:r>
              <a:rPr lang="en-US" sz="1400" dirty="0">
                <a:solidFill>
                  <a:schemeClr val="tx1"/>
                </a:solidFill>
              </a:rPr>
              <a:t>5 - 7 hours/month</a:t>
            </a:r>
          </a:p>
          <a:p>
            <a:pPr marL="801370" lvl="1" indent="-223520" fontAlgn="base">
              <a:lnSpc>
                <a:spcPct val="100000"/>
              </a:lnSpc>
              <a:buSzPct val="100000"/>
            </a:pPr>
            <a:r>
              <a:rPr lang="en-US" dirty="0">
                <a:solidFill>
                  <a:schemeClr val="tx1"/>
                </a:solidFill>
              </a:rPr>
              <a:t>MRAC meetings and prep</a:t>
            </a:r>
          </a:p>
          <a:p>
            <a:pPr marL="801370" lvl="1" indent="-223520" fontAlgn="base">
              <a:lnSpc>
                <a:spcPct val="100000"/>
              </a:lnSpc>
              <a:buSzPct val="100000"/>
            </a:pPr>
            <a:r>
              <a:rPr lang="en-US" dirty="0">
                <a:solidFill>
                  <a:schemeClr val="tx1"/>
                </a:solidFill>
              </a:rPr>
              <a:t>Work between meetings</a:t>
            </a:r>
          </a:p>
          <a:p>
            <a:pPr marL="577850" lvl="1" indent="0" fontAlgn="base">
              <a:lnSpc>
                <a:spcPct val="100000"/>
              </a:lnSpc>
              <a:buSzPct val="10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indent="-223520" fontAlgn="base">
              <a:lnSpc>
                <a:spcPct val="100000"/>
              </a:lnSpc>
              <a:buSzPct val="100000"/>
            </a:pPr>
            <a:r>
              <a:rPr lang="en-US" sz="1400" dirty="0">
                <a:solidFill>
                  <a:schemeClr val="tx1"/>
                </a:solidFill>
              </a:rPr>
              <a:t>You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005F9F"/>
                </a:solidFill>
              </a:rPr>
              <a:t>represent your “seat,” </a:t>
            </a:r>
            <a:r>
              <a:rPr lang="en-US" sz="1400" dirty="0">
                <a:solidFill>
                  <a:schemeClr val="tx1"/>
                </a:solidFill>
              </a:rPr>
              <a:t>not your organization or agency. Your organization or agency can support you, and you can reference them in your communications, but you are responsible for bringing expertise, insights, perspectives, and a broad voice from the group that you represent.</a:t>
            </a:r>
          </a:p>
          <a:p>
            <a:pPr marL="233680" indent="0" fontAlgn="base">
              <a:lnSpc>
                <a:spcPct val="100000"/>
              </a:lnSpc>
              <a:buSzPct val="100000"/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indent="-223520" fontAlgn="base">
              <a:lnSpc>
                <a:spcPct val="100000"/>
              </a:lnSpc>
              <a:buSzPct val="100000"/>
            </a:pPr>
            <a:r>
              <a:rPr lang="en-US" sz="1400" dirty="0">
                <a:solidFill>
                  <a:schemeClr val="tx1"/>
                </a:solidFill>
              </a:rPr>
              <a:t>You are </a:t>
            </a:r>
            <a:r>
              <a:rPr lang="en-US" sz="1400" b="1" dirty="0">
                <a:solidFill>
                  <a:srgbClr val="005F9F"/>
                </a:solidFill>
              </a:rPr>
              <a:t>champions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1"/>
                </a:solidFill>
              </a:rPr>
              <a:t>and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005F9F"/>
                </a:solidFill>
              </a:rPr>
              <a:t>ambassadors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1"/>
                </a:solidFill>
              </a:rPr>
              <a:t>for the work of the MRAC, and for children and families. We will provide co-created communications materials to represent the work and invite support.</a:t>
            </a:r>
          </a:p>
        </p:txBody>
      </p:sp>
    </p:spTree>
    <p:extLst>
      <p:ext uri="{BB962C8B-B14F-4D97-AF65-F5344CB8AC3E}">
        <p14:creationId xmlns:p14="http://schemas.microsoft.com/office/powerpoint/2010/main" val="1035024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593AB-83DF-4342-BE42-0F2BCDBD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8275"/>
            <a:ext cx="5871386" cy="572700"/>
          </a:xfrm>
        </p:spPr>
        <p:txBody>
          <a:bodyPr>
            <a:noAutofit/>
          </a:bodyPr>
          <a:lstStyle/>
          <a:p>
            <a:r>
              <a:rPr lang="en-US" sz="3200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85D09-78D4-484D-B6C2-2752FF265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14999"/>
              </a:lnSpc>
            </a:pPr>
            <a:r>
              <a:rPr lang="en-US" dirty="0"/>
              <a:t>Next meeting is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Thursday, August 21</a:t>
            </a:r>
          </a:p>
          <a:p>
            <a:pPr marL="0" indent="0">
              <a:lnSpc>
                <a:spcPct val="114999"/>
              </a:lnSpc>
              <a:buNone/>
            </a:pPr>
            <a:endParaRPr lang="en-US" dirty="0"/>
          </a:p>
          <a:p>
            <a:pPr marL="285750" indent="-285750">
              <a:lnSpc>
                <a:spcPct val="114999"/>
              </a:lnSpc>
            </a:pPr>
            <a:r>
              <a:rPr lang="en-US" dirty="0"/>
              <a:t>Work between meetings</a:t>
            </a:r>
          </a:p>
          <a:p>
            <a:pPr marL="1200150" lvl="1" indent="-285750">
              <a:lnSpc>
                <a:spcPct val="114999"/>
              </a:lnSpc>
            </a:pPr>
            <a:r>
              <a:rPr lang="en-US" dirty="0"/>
              <a:t>Meet at least once as a Workgroup – your PM will follow-up to support setting a meeting and agenda</a:t>
            </a:r>
          </a:p>
          <a:p>
            <a:pPr lvl="1" indent="0">
              <a:lnSpc>
                <a:spcPct val="114999"/>
              </a:lnSpc>
              <a:buNone/>
            </a:pPr>
            <a:endParaRPr lang="en-US" dirty="0"/>
          </a:p>
          <a:p>
            <a:pPr marL="285750" indent="-285750">
              <a:lnSpc>
                <a:spcPct val="114999"/>
              </a:lnSpc>
            </a:pPr>
            <a:r>
              <a:rPr lang="en-US" dirty="0"/>
              <a:t>Check that you have accepted the following meeting invites: August 21, September 18, October 16, November 20, and December 18 </a:t>
            </a:r>
          </a:p>
          <a:p>
            <a:pPr marL="0" indent="0">
              <a:lnSpc>
                <a:spcPct val="114999"/>
              </a:lnSpc>
              <a:buNone/>
            </a:pPr>
            <a:endParaRPr lang="en-US" dirty="0"/>
          </a:p>
          <a:p>
            <a:pPr marL="285750" indent="-285750">
              <a:lnSpc>
                <a:spcPct val="114999"/>
              </a:lnSpc>
            </a:pPr>
            <a:r>
              <a:rPr lang="en-US" dirty="0"/>
              <a:t>Registration links will come in advance of each MRAC meeting</a:t>
            </a:r>
          </a:p>
          <a:p>
            <a:pPr marL="0" indent="0">
              <a:lnSpc>
                <a:spcPct val="114999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86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64C58-D8E6-1E40-BA79-773579A4E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563" y="1092959"/>
            <a:ext cx="8520600" cy="1963500"/>
          </a:xfrm>
        </p:spPr>
        <p:txBody>
          <a:bodyPr>
            <a:normAutofit/>
          </a:bodyPr>
          <a:lstStyle/>
          <a:p>
            <a:r>
              <a:rPr lang="en-US" sz="7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2265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5F5E1-7C18-1E43-8E52-2BE61BF2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96" y="-52035"/>
            <a:ext cx="3045404" cy="745090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41A2E-64B6-B442-A064-BDFA0D082CC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96498" y="885337"/>
            <a:ext cx="3967200" cy="3423490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MRAC Members: Name and MEMBER in zoom box, cameras on if possible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Public Participants: Name in zoom box, cameras off, and mute on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Chat is open – We ask that Public Participants only use the chat during the Public Comment period at the end of the meeting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Host will put materials in the chat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BBA0F0-9E8D-43C3-54DA-D454331B9C32}"/>
              </a:ext>
            </a:extLst>
          </p:cNvPr>
          <p:cNvSpPr txBox="1"/>
          <p:nvPr/>
        </p:nvSpPr>
        <p:spPr>
          <a:xfrm>
            <a:off x="273079" y="750423"/>
            <a:ext cx="41261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Getting to Know Each Other</a:t>
            </a:r>
          </a:p>
          <a:p>
            <a:endParaRPr lang="en-US" sz="18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Setting The Stage: Implementation Framework</a:t>
            </a:r>
          </a:p>
          <a:p>
            <a:endParaRPr lang="en-US" sz="18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Breakouts: Moving to Action Plans</a:t>
            </a:r>
          </a:p>
          <a:p>
            <a:endParaRPr lang="en-US" sz="18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Full Group Discussion</a:t>
            </a:r>
          </a:p>
          <a:p>
            <a:endParaRPr lang="en-US" sz="18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Public Comment</a:t>
            </a:r>
          </a:p>
          <a:p>
            <a:endParaRPr lang="en-US" sz="18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Next Steps &amp; Closing Remarks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154F5-35B8-2DB5-28B5-4945DFFB0262}"/>
              </a:ext>
            </a:extLst>
          </p:cNvPr>
          <p:cNvSpPr txBox="1">
            <a:spLocks/>
          </p:cNvSpPr>
          <p:nvPr/>
        </p:nvSpPr>
        <p:spPr>
          <a:xfrm>
            <a:off x="5257396" y="0"/>
            <a:ext cx="3045404" cy="74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Housekeeping</a:t>
            </a:r>
          </a:p>
        </p:txBody>
      </p:sp>
    </p:spTree>
    <p:extLst>
      <p:ext uri="{BB962C8B-B14F-4D97-AF65-F5344CB8AC3E}">
        <p14:creationId xmlns:p14="http://schemas.microsoft.com/office/powerpoint/2010/main" val="70388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D2ACB-1D93-3168-738D-3DCBC8512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A5D2-3D26-AB45-1B82-E34EC0D3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00" y="498775"/>
            <a:ext cx="4045200" cy="1482300"/>
          </a:xfrm>
        </p:spPr>
        <p:txBody>
          <a:bodyPr>
            <a:normAutofit/>
          </a:bodyPr>
          <a:lstStyle/>
          <a:p>
            <a:r>
              <a:rPr lang="en-US" sz="2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part of this invitation is resonating with you right now?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86D1F-FC27-CACA-60C4-B9B3C4A886A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08800" y="947274"/>
            <a:ext cx="4327200" cy="4078326"/>
          </a:xfrm>
        </p:spPr>
        <p:txBody>
          <a:bodyPr>
            <a:normAutofit fontScale="25000" lnSpcReduction="20000"/>
          </a:bodyPr>
          <a:lstStyle/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Together we will bravely create “necessary” space,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Because there is no such thing as a “safe space.”</a:t>
            </a:r>
          </a:p>
          <a:p>
            <a:pPr marL="127000" algn="ctr" rtl="0">
              <a:buNone/>
            </a:pP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We exist in the real world,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We all carry scars, and we have all caused wounds.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br>
              <a:rPr lang="en-US" sz="5600" b="0" dirty="0">
                <a:effectLst/>
              </a:rPr>
            </a:b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We seek to turn down the volume of the outside world;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We amplify voices that fight to be heard elsewhere.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We call each other to more truth and love.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We have the right to start somewhere and continue to grow;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We have the responsibility to examine what we think we know.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br>
              <a:rPr lang="en-US" sz="5600" b="0" dirty="0">
                <a:effectLst/>
              </a:rPr>
            </a:b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We will not be perfect.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This space will not be perfect.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It will not always be what we wish it to be,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But it will be our necessary space together.</a:t>
            </a:r>
            <a:endParaRPr lang="en-US" sz="5600" b="0" dirty="0">
              <a:effectLst/>
            </a:endParaRPr>
          </a:p>
          <a:p>
            <a:pPr marL="127000" algn="ctr" rtl="0">
              <a:buNone/>
            </a:pPr>
            <a:r>
              <a:rPr lang="en-US" sz="5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We will work on it side by side.</a:t>
            </a:r>
            <a:endParaRPr lang="en-US" sz="5600" b="0" dirty="0">
              <a:effectLst/>
            </a:endParaRPr>
          </a:p>
          <a:p>
            <a:pPr>
              <a:buNone/>
            </a:pPr>
            <a:br>
              <a:rPr lang="en-US" sz="2400" dirty="0"/>
            </a:b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EB2E05-1BFF-6B78-6070-1BFDC8469087}"/>
              </a:ext>
            </a:extLst>
          </p:cNvPr>
          <p:cNvSpPr/>
          <p:nvPr/>
        </p:nvSpPr>
        <p:spPr>
          <a:xfrm>
            <a:off x="4723200" y="93600"/>
            <a:ext cx="4226400" cy="6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CC9E3-063F-1642-6876-2B58FC636327}"/>
              </a:ext>
            </a:extLst>
          </p:cNvPr>
          <p:cNvSpPr txBox="1"/>
          <p:nvPr/>
        </p:nvSpPr>
        <p:spPr>
          <a:xfrm>
            <a:off x="4795200" y="93600"/>
            <a:ext cx="40824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buNone/>
            </a:pPr>
            <a:r>
              <a:rPr lang="en-US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Invitation to Create Necessary Space </a:t>
            </a:r>
            <a:br>
              <a:rPr 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11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Adapted from Micky Scott </a:t>
            </a:r>
            <a:r>
              <a:rPr lang="en-US" sz="11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BeyJones</a:t>
            </a:r>
            <a:r>
              <a:rPr lang="en-US" sz="11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Scott</a:t>
            </a:r>
            <a:endParaRPr lang="en-US" sz="1100" b="0" dirty="0">
              <a:solidFill>
                <a:schemeClr val="tx1"/>
              </a:solidFill>
              <a:effectLst/>
            </a:endParaRPr>
          </a:p>
          <a:p>
            <a:pPr>
              <a:buNone/>
            </a:pPr>
            <a:endParaRPr lang="en-US" sz="1200" dirty="0">
              <a:solidFill>
                <a:schemeClr val="bg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0186CC-F7E1-9B23-6427-314DCA61B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7" y="2246400"/>
            <a:ext cx="3338950" cy="209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0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7603A-7009-6607-BA8B-90B628458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1F15-FDD7-C236-C75C-4D746FE1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92" y="424460"/>
            <a:ext cx="4045200" cy="110682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The Art of Conversation Behaviors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B90D7-61F3-01E7-CE69-606634CD661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4000" y="306516"/>
            <a:ext cx="4399200" cy="4530468"/>
          </a:xfrm>
        </p:spPr>
        <p:txBody>
          <a:bodyPr>
            <a:normAutofit/>
          </a:bodyPr>
          <a:lstStyle/>
          <a:p>
            <a:pPr rtl="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b="0" i="0" u="none" strike="noStrike" dirty="0">
                <a:solidFill>
                  <a:srgbClr val="595959"/>
                </a:solidFill>
                <a:effectLst/>
                <a:latin typeface="+mn-lt"/>
              </a:rPr>
              <a:t>We acknowledge one another as equals</a:t>
            </a:r>
          </a:p>
          <a:p>
            <a:pPr rtl="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b="0" i="0" u="none" strike="noStrike" dirty="0">
                <a:solidFill>
                  <a:srgbClr val="595959"/>
                </a:solidFill>
                <a:effectLst/>
                <a:latin typeface="+mn-lt"/>
              </a:rPr>
              <a:t>We stay curious about each other</a:t>
            </a:r>
          </a:p>
          <a:p>
            <a:pPr rtl="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b="0" i="0" u="none" strike="noStrike" dirty="0">
                <a:solidFill>
                  <a:srgbClr val="595959"/>
                </a:solidFill>
                <a:effectLst/>
                <a:latin typeface="+mn-lt"/>
              </a:rPr>
              <a:t>We recognize that we need each other’s help to become better listeners</a:t>
            </a:r>
          </a:p>
          <a:p>
            <a:pPr rtl="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b="0" i="0" u="none" strike="noStrike" dirty="0">
                <a:solidFill>
                  <a:srgbClr val="595959"/>
                </a:solidFill>
                <a:effectLst/>
                <a:latin typeface="+mn-lt"/>
              </a:rPr>
              <a:t>We slow down so we have time to think and reflect</a:t>
            </a:r>
          </a:p>
          <a:p>
            <a:pPr rtl="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b="0" i="0" u="none" strike="noStrike" dirty="0">
                <a:solidFill>
                  <a:srgbClr val="595959"/>
                </a:solidFill>
                <a:effectLst/>
                <a:latin typeface="+mn-lt"/>
              </a:rPr>
              <a:t>We remember that conversation is a natural way humans think together</a:t>
            </a:r>
          </a:p>
          <a:p>
            <a:pPr rtl="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b="0" i="0" u="none" strike="noStrike" dirty="0">
                <a:solidFill>
                  <a:srgbClr val="595959"/>
                </a:solidFill>
                <a:effectLst/>
                <a:latin typeface="+mn-lt"/>
              </a:rPr>
              <a:t>We expect it to be messy at times</a:t>
            </a:r>
          </a:p>
          <a:p>
            <a:pPr rtl="0" fontAlgn="base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700" b="0" i="0" u="none" strike="noStrike" dirty="0">
                <a:solidFill>
                  <a:srgbClr val="595959"/>
                </a:solidFill>
                <a:effectLst/>
                <a:latin typeface="+mn-lt"/>
              </a:rPr>
              <a:t>We use “I feel”, “I believe”, or “In my experience” statements</a:t>
            </a:r>
          </a:p>
          <a:p>
            <a:pPr marL="127000" algn="ctr" rtl="0">
              <a:buNone/>
            </a:pPr>
            <a:endParaRPr lang="en-US" sz="2400" dirty="0"/>
          </a:p>
        </p:txBody>
      </p:sp>
      <p:pic>
        <p:nvPicPr>
          <p:cNvPr id="2050" name="Picture 2" descr="Meeting with solid fill">
            <a:extLst>
              <a:ext uri="{FF2B5EF4-FFF2-40B4-BE49-F238E27FC236}">
                <a16:creationId xmlns:a16="http://schemas.microsoft.com/office/drawing/2014/main" id="{262ECE87-6DD0-E610-F49F-13B40D736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9" y="1531285"/>
            <a:ext cx="3015396" cy="301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65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CDB47-E1BE-DB15-E715-1D134CA08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EAC1-C199-7FB1-D01F-F26DBDA2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8" y="1503095"/>
            <a:ext cx="8520600" cy="1361129"/>
          </a:xfrm>
        </p:spPr>
        <p:txBody>
          <a:bodyPr>
            <a:normAutofit/>
          </a:bodyPr>
          <a:lstStyle/>
          <a:p>
            <a:r>
              <a:rPr lang="en-US" sz="3600" dirty="0"/>
              <a:t>Introductions &amp; Connections</a:t>
            </a:r>
          </a:p>
        </p:txBody>
      </p:sp>
    </p:spTree>
    <p:extLst>
      <p:ext uri="{BB962C8B-B14F-4D97-AF65-F5344CB8AC3E}">
        <p14:creationId xmlns:p14="http://schemas.microsoft.com/office/powerpoint/2010/main" val="354601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/>
          <p:nvPr/>
        </p:nvSpPr>
        <p:spPr>
          <a:xfrm>
            <a:off x="1233519" y="522864"/>
            <a:ext cx="2722285" cy="441132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500" tIns="60500" rIns="60500" bIns="60500" anchor="ctr" anchorCtr="0">
            <a:noAutofit/>
          </a:bodyPr>
          <a:lstStyle/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r>
              <a:rPr lang="en" sz="1324" b="1" dirty="0">
                <a:solidFill>
                  <a:srgbClr val="FFFFFF"/>
                </a:solidFill>
              </a:rPr>
              <a:t>Child Welfare Council (CWC)</a:t>
            </a:r>
            <a:endParaRPr sz="1324" b="1" dirty="0">
              <a:solidFill>
                <a:srgbClr val="FFFFFF"/>
              </a:solidFill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5855245" y="2631630"/>
            <a:ext cx="1121861" cy="816154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500" tIns="60500" rIns="60500" bIns="60500" anchor="ctr" anchorCtr="0">
            <a:noAutofit/>
          </a:bodyPr>
          <a:lstStyle/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r>
              <a:rPr lang="en" sz="927" b="1"/>
              <a:t>Community Pathway Advisory Subcommittee*</a:t>
            </a:r>
            <a:endParaRPr/>
          </a:p>
        </p:txBody>
      </p:sp>
      <p:sp>
        <p:nvSpPr>
          <p:cNvPr id="62" name="Google Shape;62;p1"/>
          <p:cNvSpPr/>
          <p:nvPr/>
        </p:nvSpPr>
        <p:spPr>
          <a:xfrm>
            <a:off x="6420800" y="1542849"/>
            <a:ext cx="1657800" cy="5166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500" tIns="60500" rIns="60500" bIns="60500" anchor="ctr" anchorCtr="0">
            <a:noAutofit/>
          </a:bodyPr>
          <a:lstStyle/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r>
              <a:rPr lang="en" sz="1191" b="1">
                <a:solidFill>
                  <a:srgbClr val="FFFFFF"/>
                </a:solidFill>
              </a:rPr>
              <a:t>FFPS Advisory Committee*</a:t>
            </a:r>
            <a:endParaRPr sz="1191" b="1">
              <a:solidFill>
                <a:srgbClr val="FFFFFF"/>
              </a:solidFill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7556976" y="2640365"/>
            <a:ext cx="1042459" cy="798684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500" tIns="60500" rIns="60500" bIns="60500" anchor="ctr" anchorCtr="0">
            <a:noAutofit/>
          </a:bodyPr>
          <a:lstStyle/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r>
              <a:rPr lang="en" sz="927" b="1"/>
              <a:t>IV-E Advisory Subcommittee</a:t>
            </a:r>
            <a:endParaRPr sz="927" b="1"/>
          </a:p>
        </p:txBody>
      </p:sp>
      <p:cxnSp>
        <p:nvCxnSpPr>
          <p:cNvPr id="65" name="Google Shape;65;p1"/>
          <p:cNvCxnSpPr/>
          <p:nvPr/>
        </p:nvCxnSpPr>
        <p:spPr>
          <a:xfrm flipH="1">
            <a:off x="1961531" y="362933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" name="Google Shape;67;p1"/>
          <p:cNvCxnSpPr>
            <a:cxnSpLocks/>
            <a:endCxn id="53" idx="2"/>
          </p:cNvCxnSpPr>
          <p:nvPr/>
        </p:nvCxnSpPr>
        <p:spPr>
          <a:xfrm flipV="1">
            <a:off x="2594637" y="963996"/>
            <a:ext cx="25" cy="11434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69" name="Google Shape;69;p1"/>
          <p:cNvSpPr/>
          <p:nvPr/>
        </p:nvSpPr>
        <p:spPr>
          <a:xfrm>
            <a:off x="5522448" y="3823179"/>
            <a:ext cx="985528" cy="516574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500" tIns="60500" rIns="60500" bIns="60500" anchor="ctr" anchorCtr="0">
            <a:noAutofit/>
          </a:bodyPr>
          <a:lstStyle/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r>
              <a:rPr lang="en" sz="662" b="1" dirty="0"/>
              <a:t>Training &amp; TA Subcommittee*</a:t>
            </a:r>
            <a:endParaRPr sz="662" b="1" dirty="0"/>
          </a:p>
        </p:txBody>
      </p:sp>
      <p:sp>
        <p:nvSpPr>
          <p:cNvPr id="70" name="Google Shape;70;p1"/>
          <p:cNvSpPr/>
          <p:nvPr/>
        </p:nvSpPr>
        <p:spPr>
          <a:xfrm>
            <a:off x="8069120" y="3808512"/>
            <a:ext cx="985528" cy="516574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500" tIns="60500" rIns="60500" bIns="60500" anchor="ctr" anchorCtr="0">
            <a:noAutofit/>
          </a:bodyPr>
          <a:lstStyle/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r>
              <a:rPr lang="en" sz="662" b="1"/>
              <a:t>CQI Subcommittee*</a:t>
            </a:r>
            <a:endParaRPr sz="662" b="1"/>
          </a:p>
        </p:txBody>
      </p:sp>
      <p:sp>
        <p:nvSpPr>
          <p:cNvPr id="72" name="Google Shape;72;p1"/>
          <p:cNvSpPr txBox="1">
            <a:spLocks noGrp="1"/>
          </p:cNvSpPr>
          <p:nvPr>
            <p:ph type="title"/>
          </p:nvPr>
        </p:nvSpPr>
        <p:spPr>
          <a:xfrm>
            <a:off x="1233518" y="-24189"/>
            <a:ext cx="674984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600" b="1" dirty="0"/>
              <a:t>COMPONENTS OF A CHILD AND FAMILY WELL-BEING SYSTEM</a:t>
            </a:r>
            <a:endParaRPr sz="1600" b="1" dirty="0"/>
          </a:p>
          <a:p>
            <a:pPr algn="ctr"/>
            <a:r>
              <a:rPr lang="en" sz="825" b="1" dirty="0">
                <a:solidFill>
                  <a:srgbClr val="CC0000"/>
                </a:solidFill>
              </a:rPr>
              <a:t>DRAFT </a:t>
            </a:r>
            <a:r>
              <a:rPr lang="en" sz="825" b="1" dirty="0"/>
              <a:t>Updated: July 2025</a:t>
            </a:r>
            <a:endParaRPr sz="825" b="1" dirty="0"/>
          </a:p>
        </p:txBody>
      </p:sp>
      <p:cxnSp>
        <p:nvCxnSpPr>
          <p:cNvPr id="73" name="Google Shape;73;p1"/>
          <p:cNvCxnSpPr>
            <a:cxnSpLocks/>
          </p:cNvCxnSpPr>
          <p:nvPr/>
        </p:nvCxnSpPr>
        <p:spPr>
          <a:xfrm>
            <a:off x="2510563" y="2081115"/>
            <a:ext cx="0" cy="1546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74" name="Google Shape;74;p1"/>
          <p:cNvCxnSpPr>
            <a:endCxn id="70" idx="1"/>
          </p:cNvCxnSpPr>
          <p:nvPr/>
        </p:nvCxnSpPr>
        <p:spPr>
          <a:xfrm>
            <a:off x="6522619" y="4066799"/>
            <a:ext cx="1546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stealth" w="med" len="med"/>
            <a:tailEnd type="stealth" w="med" len="med"/>
          </a:ln>
        </p:spPr>
      </p:cxnSp>
      <p:sp>
        <p:nvSpPr>
          <p:cNvPr id="75" name="Google Shape;75;p1"/>
          <p:cNvSpPr/>
          <p:nvPr/>
        </p:nvSpPr>
        <p:spPr>
          <a:xfrm>
            <a:off x="7054367" y="1920519"/>
            <a:ext cx="1941555" cy="3588370"/>
          </a:xfrm>
          <a:prstGeom prst="arc">
            <a:avLst>
              <a:gd name="adj1" fmla="val 16343283"/>
              <a:gd name="adj2" fmla="val 386699"/>
            </a:avLst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76" name="Google Shape;76;p1"/>
          <p:cNvSpPr/>
          <p:nvPr/>
        </p:nvSpPr>
        <p:spPr>
          <a:xfrm flipH="1">
            <a:off x="5573810" y="1920519"/>
            <a:ext cx="1832713" cy="3588370"/>
          </a:xfrm>
          <a:prstGeom prst="arc">
            <a:avLst>
              <a:gd name="adj1" fmla="val 16325731"/>
              <a:gd name="adj2" fmla="val 386699"/>
            </a:avLst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grpSp>
        <p:nvGrpSpPr>
          <p:cNvPr id="77" name="Google Shape;77;p1"/>
          <p:cNvGrpSpPr/>
          <p:nvPr/>
        </p:nvGrpSpPr>
        <p:grpSpPr>
          <a:xfrm>
            <a:off x="5837910" y="3470213"/>
            <a:ext cx="2974842" cy="332871"/>
            <a:chOff x="2095026" y="4937181"/>
            <a:chExt cx="8182339" cy="503499"/>
          </a:xfrm>
        </p:grpSpPr>
        <p:cxnSp>
          <p:nvCxnSpPr>
            <p:cNvPr id="78" name="Google Shape;78;p1"/>
            <p:cNvCxnSpPr/>
            <p:nvPr/>
          </p:nvCxnSpPr>
          <p:spPr>
            <a:xfrm>
              <a:off x="2095026" y="5056923"/>
              <a:ext cx="370" cy="383757"/>
            </a:xfrm>
            <a:prstGeom prst="straightConnector1">
              <a:avLst/>
            </a:prstGeom>
            <a:noFill/>
            <a:ln w="19050" cap="flat" cmpd="sng">
              <a:solidFill>
                <a:srgbClr val="A5A5A5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79" name="Google Shape;79;p1"/>
            <p:cNvCxnSpPr/>
            <p:nvPr/>
          </p:nvCxnSpPr>
          <p:spPr>
            <a:xfrm rot="10800000" flipH="1">
              <a:off x="2095397" y="5029785"/>
              <a:ext cx="1371862" cy="2"/>
            </a:xfrm>
            <a:prstGeom prst="straightConnector1">
              <a:avLst/>
            </a:prstGeom>
            <a:noFill/>
            <a:ln w="19050" cap="flat" cmpd="sng">
              <a:solidFill>
                <a:srgbClr val="A5A5A5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80" name="Google Shape;80;p1"/>
            <p:cNvCxnSpPr/>
            <p:nvPr/>
          </p:nvCxnSpPr>
          <p:spPr>
            <a:xfrm rot="10800000" flipH="1">
              <a:off x="3913475" y="5024285"/>
              <a:ext cx="4232510" cy="5500"/>
            </a:xfrm>
            <a:prstGeom prst="straightConnector1">
              <a:avLst/>
            </a:prstGeom>
            <a:noFill/>
            <a:ln w="19050" cap="flat" cmpd="sng">
              <a:solidFill>
                <a:srgbClr val="A5A5A5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81" name="Google Shape;81;p1"/>
            <p:cNvCxnSpPr/>
            <p:nvPr/>
          </p:nvCxnSpPr>
          <p:spPr>
            <a:xfrm>
              <a:off x="8507113" y="5024285"/>
              <a:ext cx="1769883" cy="0"/>
            </a:xfrm>
            <a:prstGeom prst="straightConnector1">
              <a:avLst/>
            </a:prstGeom>
            <a:noFill/>
            <a:ln w="19050" cap="flat" cmpd="sng">
              <a:solidFill>
                <a:srgbClr val="A5A5A5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82" name="Google Shape;82;p1"/>
            <p:cNvCxnSpPr/>
            <p:nvPr/>
          </p:nvCxnSpPr>
          <p:spPr>
            <a:xfrm rot="10800000" flipH="1">
              <a:off x="2561873" y="5285766"/>
              <a:ext cx="7278518" cy="4721"/>
            </a:xfrm>
            <a:prstGeom prst="straightConnector1">
              <a:avLst/>
            </a:prstGeom>
            <a:noFill/>
            <a:ln w="19050" cap="flat" cmpd="sng">
              <a:solidFill>
                <a:srgbClr val="A5A5A5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83" name="Google Shape;83;p1"/>
            <p:cNvCxnSpPr/>
            <p:nvPr/>
          </p:nvCxnSpPr>
          <p:spPr>
            <a:xfrm>
              <a:off x="10276995" y="5029274"/>
              <a:ext cx="370" cy="383757"/>
            </a:xfrm>
            <a:prstGeom prst="straightConnector1">
              <a:avLst/>
            </a:prstGeom>
            <a:noFill/>
            <a:ln w="19050" cap="flat" cmpd="sng">
              <a:solidFill>
                <a:srgbClr val="A5A5A5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84" name="Google Shape;84;p1"/>
            <p:cNvCxnSpPr/>
            <p:nvPr/>
          </p:nvCxnSpPr>
          <p:spPr>
            <a:xfrm>
              <a:off x="2327831" y="5161752"/>
              <a:ext cx="7714174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85" name="Google Shape;85;p1"/>
            <p:cNvCxnSpPr/>
            <p:nvPr/>
          </p:nvCxnSpPr>
          <p:spPr>
            <a:xfrm>
              <a:off x="2325740" y="5153684"/>
              <a:ext cx="1" cy="21654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86" name="Google Shape;86;p1"/>
            <p:cNvCxnSpPr/>
            <p:nvPr/>
          </p:nvCxnSpPr>
          <p:spPr>
            <a:xfrm rot="10800000">
              <a:off x="3679769" y="4945131"/>
              <a:ext cx="2247" cy="21662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87" name="Google Shape;87;p1"/>
            <p:cNvCxnSpPr/>
            <p:nvPr/>
          </p:nvCxnSpPr>
          <p:spPr>
            <a:xfrm rot="10800000">
              <a:off x="8347894" y="4937181"/>
              <a:ext cx="2247" cy="21662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88" name="Google Shape;88;p1"/>
            <p:cNvCxnSpPr/>
            <p:nvPr/>
          </p:nvCxnSpPr>
          <p:spPr>
            <a:xfrm>
              <a:off x="10047029" y="5153684"/>
              <a:ext cx="1" cy="21654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cxnSp>
        <p:nvCxnSpPr>
          <p:cNvPr id="92" name="Google Shape;92;p1"/>
          <p:cNvCxnSpPr/>
          <p:nvPr/>
        </p:nvCxnSpPr>
        <p:spPr>
          <a:xfrm>
            <a:off x="6986533" y="3039707"/>
            <a:ext cx="573767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stealth" w="med" len="med"/>
            <a:tailEnd type="stealth" w="med" len="med"/>
          </a:ln>
        </p:spPr>
      </p:cxnSp>
      <p:cxnSp>
        <p:nvCxnSpPr>
          <p:cNvPr id="93" name="Google Shape;93;p1"/>
          <p:cNvCxnSpPr>
            <a:stCxn id="61" idx="0"/>
          </p:cNvCxnSpPr>
          <p:nvPr/>
        </p:nvCxnSpPr>
        <p:spPr>
          <a:xfrm rot="10800000" flipH="1">
            <a:off x="6416175" y="2138730"/>
            <a:ext cx="218700" cy="492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stealth" w="med" len="med"/>
            <a:tailEnd type="stealth" w="med" len="med"/>
          </a:ln>
        </p:spPr>
      </p:cxnSp>
      <p:cxnSp>
        <p:nvCxnSpPr>
          <p:cNvPr id="94" name="Google Shape;94;p1"/>
          <p:cNvCxnSpPr>
            <a:stCxn id="63" idx="0"/>
          </p:cNvCxnSpPr>
          <p:nvPr/>
        </p:nvCxnSpPr>
        <p:spPr>
          <a:xfrm rot="10800000">
            <a:off x="7809705" y="2136365"/>
            <a:ext cx="268500" cy="504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stealth" w="med" len="med"/>
            <a:tailEnd type="stealth" w="med" len="med"/>
          </a:ln>
        </p:spPr>
      </p:cxnSp>
      <p:sp>
        <p:nvSpPr>
          <p:cNvPr id="96" name="Google Shape;96;p1"/>
          <p:cNvSpPr/>
          <p:nvPr/>
        </p:nvSpPr>
        <p:spPr>
          <a:xfrm>
            <a:off x="5827896" y="533445"/>
            <a:ext cx="2722285" cy="441132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500" tIns="60500" rIns="60500" bIns="60500" anchor="ctr" anchorCtr="0">
            <a:noAutofit/>
          </a:bodyPr>
          <a:lstStyle/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r>
              <a:rPr lang="en" sz="1324" b="1" dirty="0">
                <a:solidFill>
                  <a:srgbClr val="FFFFFF"/>
                </a:solidFill>
              </a:rPr>
              <a:t>California Department of Social Services (CDSS)</a:t>
            </a:r>
            <a:endParaRPr sz="1324" b="1" dirty="0">
              <a:solidFill>
                <a:srgbClr val="FFFFFF"/>
              </a:solidFill>
            </a:endParaRPr>
          </a:p>
        </p:txBody>
      </p:sp>
      <p:cxnSp>
        <p:nvCxnSpPr>
          <p:cNvPr id="97" name="Google Shape;97;p1"/>
          <p:cNvCxnSpPr>
            <a:cxnSpLocks/>
          </p:cNvCxnSpPr>
          <p:nvPr/>
        </p:nvCxnSpPr>
        <p:spPr>
          <a:xfrm flipH="1" flipV="1">
            <a:off x="7270419" y="979832"/>
            <a:ext cx="1" cy="57772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101" name="Google Shape;101;p1"/>
          <p:cNvSpPr txBox="1"/>
          <p:nvPr/>
        </p:nvSpPr>
        <p:spPr>
          <a:xfrm>
            <a:off x="5848358" y="4430631"/>
            <a:ext cx="2854107" cy="51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8588" indent="-128588" defTabSz="914378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" sz="900" dirty="0"/>
              <a:t>Includes (or will) individuals with lived expertise</a:t>
            </a:r>
          </a:p>
          <a:p>
            <a:pPr marL="128588" indent="-128588" defTabSz="914378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" sz="900" dirty="0"/>
              <a:t>Alignment with existing structures will be prioritized</a:t>
            </a:r>
            <a:endParaRPr sz="900" dirty="0"/>
          </a:p>
        </p:txBody>
      </p:sp>
      <p:sp>
        <p:nvSpPr>
          <p:cNvPr id="2" name="Google Shape;101;p1">
            <a:extLst>
              <a:ext uri="{FF2B5EF4-FFF2-40B4-BE49-F238E27FC236}">
                <a16:creationId xmlns:a16="http://schemas.microsoft.com/office/drawing/2014/main" id="{72AAF13E-35CE-2C8F-7FB4-2DDCDA33D9D3}"/>
              </a:ext>
            </a:extLst>
          </p:cNvPr>
          <p:cNvSpPr txBox="1"/>
          <p:nvPr/>
        </p:nvSpPr>
        <p:spPr>
          <a:xfrm>
            <a:off x="294133" y="4694196"/>
            <a:ext cx="3532405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8">
              <a:spcBef>
                <a:spcPct val="0"/>
              </a:spcBef>
              <a:spcAft>
                <a:spcPct val="0"/>
              </a:spcAft>
              <a:defRPr/>
            </a:pPr>
            <a:r>
              <a:rPr lang="en" sz="900" dirty="0"/>
              <a:t>* Includes individuals with lived expertise</a:t>
            </a:r>
            <a:endParaRPr sz="9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0B66139-8615-2D62-D397-963B4EDC5F5E}"/>
              </a:ext>
            </a:extLst>
          </p:cNvPr>
          <p:cNvSpPr/>
          <p:nvPr/>
        </p:nvSpPr>
        <p:spPr>
          <a:xfrm>
            <a:off x="1170674" y="1092756"/>
            <a:ext cx="2862137" cy="988359"/>
          </a:xfrm>
          <a:prstGeom prst="roundRect">
            <a:avLst/>
          </a:prstGeom>
          <a:pattFill prst="pct25">
            <a:fgClr>
              <a:srgbClr val="088499"/>
            </a:fgClr>
            <a:bgClr>
              <a:schemeClr val="bg1"/>
            </a:bgClr>
          </a:pattFill>
          <a:ln>
            <a:solidFill>
              <a:srgbClr val="0884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900" b="1" kern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defTabSz="685800">
              <a:buClrTx/>
              <a:defRPr/>
            </a:pPr>
            <a:endParaRPr lang="en-US" sz="900" kern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defTabSz="685800">
              <a:buClrTx/>
              <a:defRPr/>
            </a:pPr>
            <a:r>
              <a:rPr lang="en-US" sz="1050" b="1" kern="1200" dirty="0">
                <a:solidFill>
                  <a:srgbClr val="F06A00"/>
                </a:solidFill>
                <a:latin typeface="Arial"/>
                <a:cs typeface="Arial"/>
              </a:rPr>
              <a:t>Steering Committee*</a:t>
            </a:r>
            <a:endParaRPr lang="en-US" sz="1050" kern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defTabSz="685800">
              <a:buClrTx/>
              <a:defRPr/>
            </a:pPr>
            <a:r>
              <a:rPr lang="en-US" sz="1050" b="1" kern="1200" dirty="0">
                <a:solidFill>
                  <a:srgbClr val="000000"/>
                </a:solidFill>
                <a:latin typeface="Arial"/>
                <a:cs typeface="Arial"/>
              </a:rPr>
              <a:t>Tri-Chairs</a:t>
            </a:r>
            <a:r>
              <a:rPr lang="en-US" sz="1050" kern="1200" dirty="0">
                <a:solidFill>
                  <a:srgbClr val="000000"/>
                </a:solidFill>
                <a:latin typeface="Arial"/>
                <a:cs typeface="Arial"/>
              </a:rPr>
              <a:t>, PEI Co-Chairs, Former MRCS Task Force Co-Chairs, </a:t>
            </a:r>
          </a:p>
          <a:p>
            <a:pPr algn="ctr" defTabSz="685800">
              <a:buClrTx/>
              <a:defRPr/>
            </a:pPr>
            <a:r>
              <a:rPr lang="en-US" sz="1050" kern="1200" dirty="0">
                <a:solidFill>
                  <a:srgbClr val="000000"/>
                </a:solidFill>
                <a:latin typeface="Arial"/>
                <a:cs typeface="Arial"/>
              </a:rPr>
              <a:t>CalHHS, CDSS, Staffer</a:t>
            </a:r>
          </a:p>
          <a:p>
            <a:pPr algn="ctr" defTabSz="685800">
              <a:buClrTx/>
              <a:defRPr/>
            </a:pPr>
            <a:endParaRPr lang="en-US" sz="900" kern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defTabSz="685800">
              <a:buClrTx/>
              <a:defRPr/>
            </a:pPr>
            <a:endParaRPr lang="en-US" sz="900" kern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defTabSz="685800">
              <a:buClrTx/>
              <a:defRPr/>
            </a:pPr>
            <a:endParaRPr lang="en-US" sz="900" kern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CC1296E7-3994-561F-3BDC-F4660132FECE}"/>
              </a:ext>
            </a:extLst>
          </p:cNvPr>
          <p:cNvSpPr>
            <a:spLocks/>
          </p:cNvSpPr>
          <p:nvPr/>
        </p:nvSpPr>
        <p:spPr>
          <a:xfrm>
            <a:off x="564887" y="2235790"/>
            <a:ext cx="4073712" cy="24001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9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  <a:defRPr/>
            </a:pPr>
            <a:endParaRPr lang="en-US" sz="9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  <a:defRPr/>
            </a:pPr>
            <a:endParaRPr lang="en-US" sz="9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  <a:defRPr/>
            </a:pPr>
            <a:endParaRPr lang="en-US" sz="9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  <a:defRPr/>
            </a:pPr>
            <a:r>
              <a:rPr lang="en-US" sz="9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Tri-Chairs: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LEX + CWC member + child/family serving system representative: </a:t>
            </a:r>
          </a:p>
          <a:p>
            <a:pPr algn="ctr" defTabSz="685800">
              <a:buClrTx/>
              <a:defRPr/>
            </a:pP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appointed by CalHHS, CDSS and PEI</a:t>
            </a:r>
          </a:p>
          <a:p>
            <a:pPr algn="ctr" defTabSz="685800">
              <a:buClrTx/>
              <a:defRPr/>
            </a:pPr>
            <a:endParaRPr lang="en-US" sz="9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  <a:defRPr/>
            </a:pPr>
            <a:r>
              <a:rPr lang="en-US" sz="9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Members: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Includes diversity of role, race, &amp; proximity to mandated reporting. Recruited from: 1) Members of former MRCS Task Force, aligned CalHHS departments, and aligned statewide associations</a:t>
            </a:r>
          </a:p>
          <a:p>
            <a:pPr algn="ctr" defTabSz="685800">
              <a:buClrTx/>
              <a:defRPr/>
            </a:pPr>
            <a:endParaRPr lang="en-US" sz="9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  <a:defRPr/>
            </a:pPr>
            <a:endParaRPr lang="en-US" sz="9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  <a:defRPr/>
            </a:pPr>
            <a:r>
              <a:rPr lang="en-US" sz="9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TBD: Workgroups on Key Levers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Data &amp; Accountability, Mandated Reporter Training, Policy, Community Pathway Connections, Narrative Shift</a:t>
            </a:r>
          </a:p>
          <a:p>
            <a:pPr algn="ctr" defTabSz="685800">
              <a:buClrTx/>
              <a:defRPr/>
            </a:pPr>
            <a:endParaRPr lang="en-US" sz="9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A6A5DB-3B5B-62CB-7A1F-2FFCD1AFAB9B}"/>
              </a:ext>
            </a:extLst>
          </p:cNvPr>
          <p:cNvSpPr txBox="1">
            <a:spLocks/>
          </p:cNvSpPr>
          <p:nvPr/>
        </p:nvSpPr>
        <p:spPr>
          <a:xfrm>
            <a:off x="741622" y="2171851"/>
            <a:ext cx="374797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endParaRPr lang="en-US" sz="135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  <a:defRPr/>
            </a:pPr>
            <a:r>
              <a:rPr lang="en-US" sz="1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Mandated Reporting Advisory Committee (MRAC)</a:t>
            </a:r>
          </a:p>
        </p:txBody>
      </p:sp>
    </p:spTree>
    <p:extLst>
      <p:ext uri="{BB962C8B-B14F-4D97-AF65-F5344CB8AC3E}">
        <p14:creationId xmlns:p14="http://schemas.microsoft.com/office/powerpoint/2010/main" val="35416349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>
            <a:spLocks noGrp="1"/>
          </p:cNvSpPr>
          <p:nvPr>
            <p:ph type="title"/>
          </p:nvPr>
        </p:nvSpPr>
        <p:spPr>
          <a:xfrm>
            <a:off x="44772" y="0"/>
            <a:ext cx="4045200" cy="106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-US" sz="2800" dirty="0"/>
              <a:t>INTRODUCTIONS</a:t>
            </a:r>
            <a:br>
              <a:rPr lang="en-US" sz="2800" dirty="0"/>
            </a:br>
            <a:r>
              <a:rPr lang="en-US" sz="1600" dirty="0"/>
              <a:t>Please </a:t>
            </a:r>
            <a:r>
              <a:rPr lang="en-US" sz="1600" b="1" dirty="0">
                <a:solidFill>
                  <a:srgbClr val="FF5600"/>
                </a:solidFill>
              </a:rPr>
              <a:t>RAISE YOUR VIRTUAL HAND </a:t>
            </a:r>
            <a:r>
              <a:rPr lang="en-US" sz="1600" dirty="0"/>
              <a:t>When Your Group Is Called</a:t>
            </a:r>
            <a:endParaRPr dirty="0"/>
          </a:p>
        </p:txBody>
      </p:sp>
      <p:sp>
        <p:nvSpPr>
          <p:cNvPr id="50" name="Google Shape;50;p1"/>
          <p:cNvSpPr txBox="1">
            <a:spLocks noGrp="1"/>
          </p:cNvSpPr>
          <p:nvPr>
            <p:ph type="body" idx="2"/>
          </p:nvPr>
        </p:nvSpPr>
        <p:spPr>
          <a:xfrm>
            <a:off x="5054029" y="-76897"/>
            <a:ext cx="4275900" cy="4721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rmAutofit/>
          </a:bodyPr>
          <a:lstStyle/>
          <a:p>
            <a:pPr marL="121247" indent="0">
              <a:buSzPct val="81081"/>
              <a:buNone/>
            </a:pPr>
            <a:r>
              <a:rPr lang="en-US" sz="2800" dirty="0">
                <a:latin typeface="+mn-lt"/>
                <a:ea typeface="Calibri"/>
                <a:cs typeface="Calibri"/>
                <a:sym typeface="Calibri"/>
              </a:rPr>
              <a:t>Please share:</a:t>
            </a:r>
          </a:p>
          <a:p>
            <a:pPr marL="406997" indent="-285750">
              <a:buSzPct val="81081"/>
            </a:pPr>
            <a:r>
              <a:rPr lang="en-US" sz="2800" dirty="0">
                <a:latin typeface="+mn-lt"/>
                <a:ea typeface="Calibri"/>
                <a:cs typeface="Calibri"/>
                <a:sym typeface="Calibri"/>
              </a:rPr>
              <a:t>Name</a:t>
            </a:r>
          </a:p>
          <a:p>
            <a:pPr marL="406997" indent="-285750">
              <a:buSzPct val="81081"/>
            </a:pPr>
            <a:r>
              <a:rPr lang="en-US" sz="2800" dirty="0">
                <a:latin typeface="+mn-lt"/>
                <a:ea typeface="Calibri"/>
                <a:cs typeface="Calibri"/>
                <a:sym typeface="Calibri"/>
              </a:rPr>
              <a:t>Organization</a:t>
            </a:r>
          </a:p>
          <a:p>
            <a:pPr marL="406997" indent="-285750">
              <a:buSzPct val="81081"/>
            </a:pPr>
            <a:r>
              <a:rPr lang="en-US" sz="2800" dirty="0">
                <a:latin typeface="+mn-lt"/>
                <a:ea typeface="Calibri"/>
                <a:cs typeface="Calibri"/>
                <a:sym typeface="Calibri"/>
              </a:rPr>
              <a:t>Home Community</a:t>
            </a:r>
            <a:endParaRPr sz="28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174EF1-3389-3DE1-80DD-1E773CD30EB7}"/>
              </a:ext>
            </a:extLst>
          </p:cNvPr>
          <p:cNvSpPr txBox="1"/>
          <p:nvPr/>
        </p:nvSpPr>
        <p:spPr>
          <a:xfrm>
            <a:off x="383506" y="1417588"/>
            <a:ext cx="3953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MRAC Steering Committee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MRAC Members</a:t>
            </a:r>
          </a:p>
          <a:p>
            <a:pPr lvl="6"/>
            <a:r>
              <a:rPr lang="en-US" sz="1800" dirty="0"/>
              <a:t>         - Community Partners</a:t>
            </a:r>
          </a:p>
          <a:p>
            <a:pPr lvl="6"/>
            <a:r>
              <a:rPr lang="en-US" sz="1800" dirty="0"/>
              <a:t>         - CA Health &amp; Human Services</a:t>
            </a:r>
          </a:p>
          <a:p>
            <a:pPr lvl="6"/>
            <a:r>
              <a:rPr lang="en-US" sz="1800" dirty="0"/>
              <a:t>         - Statewide Associations</a:t>
            </a:r>
          </a:p>
          <a:p>
            <a:pPr lvl="6"/>
            <a:endParaRPr lang="en-US" sz="1800" dirty="0"/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US" sz="1800" dirty="0"/>
              <a:t>Project Management Team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28AAB-0DE5-7C20-742E-C73A9671F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0E99-ACEC-A50F-EB54-374358229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8" y="1503095"/>
            <a:ext cx="8520600" cy="1361129"/>
          </a:xfrm>
        </p:spPr>
        <p:txBody>
          <a:bodyPr>
            <a:normAutofit/>
          </a:bodyPr>
          <a:lstStyle/>
          <a:p>
            <a:r>
              <a:rPr lang="en-US" sz="3600" dirty="0"/>
              <a:t>Setting the Stage: Implementation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115157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C3F43-4414-C65D-42CA-6BFB91C65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BD97-EC51-96D4-DEE1-ADA80252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01" y="703499"/>
            <a:ext cx="4045200" cy="1044000"/>
          </a:xfrm>
        </p:spPr>
        <p:txBody>
          <a:bodyPr>
            <a:noAutofit/>
          </a:bodyPr>
          <a:lstStyle/>
          <a:p>
            <a:r>
              <a:rPr lang="en-US" sz="3200" dirty="0"/>
              <a:t>Moving Into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A3A26-17A7-64A1-3525-A8133A00198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68100" y="189175"/>
            <a:ext cx="4275900" cy="4721224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bg2"/>
                </a:solidFill>
                <a:latin typeface="+mn-lt"/>
              </a:rPr>
              <a:t>Data/Accountability</a:t>
            </a:r>
          </a:p>
          <a:p>
            <a:pPr marL="114300" indent="0">
              <a:buNone/>
            </a:pPr>
            <a:endParaRPr lang="en-US" sz="2200" dirty="0">
              <a:solidFill>
                <a:schemeClr val="bg2"/>
              </a:solidFill>
              <a:latin typeface="+mn-lt"/>
            </a:endParaRPr>
          </a:p>
          <a:p>
            <a:r>
              <a:rPr lang="en-US" sz="2200" dirty="0">
                <a:solidFill>
                  <a:schemeClr val="bg2"/>
                </a:solidFill>
                <a:latin typeface="+mn-lt"/>
              </a:rPr>
              <a:t>Policy/Legislation</a:t>
            </a:r>
          </a:p>
          <a:p>
            <a:pPr marL="114300" indent="0">
              <a:buNone/>
            </a:pPr>
            <a:endParaRPr lang="en-US" sz="2200" dirty="0">
              <a:solidFill>
                <a:schemeClr val="bg2"/>
              </a:solidFill>
              <a:latin typeface="+mn-lt"/>
            </a:endParaRPr>
          </a:p>
          <a:p>
            <a:r>
              <a:rPr lang="en-US" sz="2200" dirty="0">
                <a:solidFill>
                  <a:schemeClr val="bg2"/>
                </a:solidFill>
                <a:latin typeface="+mn-lt"/>
              </a:rPr>
              <a:t>Training</a:t>
            </a:r>
          </a:p>
          <a:p>
            <a:pPr marL="114300" indent="0">
              <a:buNone/>
            </a:pPr>
            <a:endParaRPr lang="en-US" sz="2200" dirty="0">
              <a:solidFill>
                <a:schemeClr val="bg2"/>
              </a:solidFill>
              <a:latin typeface="+mn-lt"/>
            </a:endParaRPr>
          </a:p>
          <a:p>
            <a:r>
              <a:rPr lang="en-US" sz="2200" dirty="0">
                <a:solidFill>
                  <a:schemeClr val="bg2"/>
                </a:solidFill>
                <a:latin typeface="+mn-lt"/>
              </a:rPr>
              <a:t>Community Pathways: How Mandated Reporters can </a:t>
            </a:r>
            <a:r>
              <a:rPr lang="en-US" sz="2200" b="1" dirty="0">
                <a:solidFill>
                  <a:schemeClr val="bg2"/>
                </a:solidFill>
                <a:latin typeface="+mn-lt"/>
              </a:rPr>
              <a:t>connect</a:t>
            </a:r>
            <a:r>
              <a:rPr lang="en-US" sz="2200" dirty="0">
                <a:solidFill>
                  <a:schemeClr val="bg2"/>
                </a:solidFill>
                <a:latin typeface="+mn-lt"/>
              </a:rPr>
              <a:t> to supports and services</a:t>
            </a:r>
          </a:p>
          <a:p>
            <a:pPr marL="114300" indent="0">
              <a:buNone/>
            </a:pPr>
            <a:endParaRPr lang="en-US" sz="2200" dirty="0">
              <a:solidFill>
                <a:schemeClr val="bg2"/>
              </a:solidFill>
              <a:latin typeface="+mn-lt"/>
            </a:endParaRPr>
          </a:p>
          <a:p>
            <a:r>
              <a:rPr lang="en-US" sz="2200" dirty="0">
                <a:solidFill>
                  <a:schemeClr val="bg2"/>
                </a:solidFill>
                <a:latin typeface="+mn-lt"/>
              </a:rPr>
              <a:t>Narrative Shift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39062B-5553-3512-1ADE-0B37F6ACA343}"/>
              </a:ext>
            </a:extLst>
          </p:cNvPr>
          <p:cNvSpPr txBox="1">
            <a:spLocks/>
          </p:cNvSpPr>
          <p:nvPr/>
        </p:nvSpPr>
        <p:spPr>
          <a:xfrm>
            <a:off x="230701" y="2304001"/>
            <a:ext cx="4045200" cy="1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The Recommendations are each connected to a key lever of change to focus the implementation strategy</a:t>
            </a:r>
          </a:p>
        </p:txBody>
      </p:sp>
    </p:spTree>
    <p:extLst>
      <p:ext uri="{BB962C8B-B14F-4D97-AF65-F5344CB8AC3E}">
        <p14:creationId xmlns:p14="http://schemas.microsoft.com/office/powerpoint/2010/main" val="1875347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B44744C149540A4145DD85CC9109A" ma:contentTypeVersion="18" ma:contentTypeDescription="Create a new document." ma:contentTypeScope="" ma:versionID="e99b854b27f2465119168a247e427f2c">
  <xsd:schema xmlns:xsd="http://www.w3.org/2001/XMLSchema" xmlns:xs="http://www.w3.org/2001/XMLSchema" xmlns:p="http://schemas.microsoft.com/office/2006/metadata/properties" xmlns:ns1="http://schemas.microsoft.com/sharepoint/v3" xmlns:ns2="1f9e194c-7d61-4f6f-8062-750398490c98" xmlns:ns3="1c5ef298-af92-4795-b85d-4a82cbd7ac81" targetNamespace="http://schemas.microsoft.com/office/2006/metadata/properties" ma:root="true" ma:fieldsID="35f1c8e25d44d33b069749422ac7855d" ns1:_="" ns2:_="" ns3:_="">
    <xsd:import namespace="http://schemas.microsoft.com/sharepoint/v3"/>
    <xsd:import namespace="1f9e194c-7d61-4f6f-8062-750398490c98"/>
    <xsd:import namespace="1c5ef298-af92-4795-b85d-4a82cbd7ac8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e194c-7d61-4f6f-8062-750398490c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3cffd98-3d9a-4430-b70b-3d9764dc9a4f}" ma:internalName="TaxCatchAll" ma:showField="CatchAllData" ma:web="1f9e194c-7d61-4f6f-8062-750398490c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ef298-af92-4795-b85d-4a82cbd7ac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64d5385-7531-44c9-87a1-218736dbec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5ef298-af92-4795-b85d-4a82cbd7ac81">
      <Terms xmlns="http://schemas.microsoft.com/office/infopath/2007/PartnerControls"/>
    </lcf76f155ced4ddcb4097134ff3c332f>
    <TaxCatchAll xmlns="1f9e194c-7d61-4f6f-8062-750398490c98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95893BA-0B5D-43A8-97F5-8FFE449DD6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0BEFEC-8268-4233-9DD6-2FE22B7E0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f9e194c-7d61-4f6f-8062-750398490c98"/>
    <ds:schemaRef ds:uri="1c5ef298-af92-4795-b85d-4a82cbd7ac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478EC8-4146-47D4-BD90-676505D25A92}">
  <ds:schemaRefs>
    <ds:schemaRef ds:uri="89337b9e-9c2c-4117-bb4a-bb1c5dd4f509"/>
    <ds:schemaRef ds:uri="a23deb30-aa7e-43b0-8801-93bc43316e23"/>
    <ds:schemaRef ds:uri="http://schemas.microsoft.com/office/2006/metadata/properties"/>
    <ds:schemaRef ds:uri="http://schemas.microsoft.com/office/infopath/2007/PartnerControls"/>
    <ds:schemaRef ds:uri="1c5ef298-af92-4795-b85d-4a82cbd7ac81"/>
    <ds:schemaRef ds:uri="1f9e194c-7d61-4f6f-8062-750398490c98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3963</TotalTime>
  <Words>1431</Words>
  <Application>Microsoft Office PowerPoint</Application>
  <PresentationFormat>On-screen Show (16:9)</PresentationFormat>
  <Paragraphs>189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Simple Light</vt:lpstr>
      <vt:lpstr>simple-light-2</vt:lpstr>
      <vt:lpstr>1_simple-light-2</vt:lpstr>
      <vt:lpstr>1_Simple Light</vt:lpstr>
      <vt:lpstr>Welcome!</vt:lpstr>
      <vt:lpstr>Agenda</vt:lpstr>
      <vt:lpstr>What part of this invitation is resonating with you right now?</vt:lpstr>
      <vt:lpstr>The Art of Conversation Behaviors</vt:lpstr>
      <vt:lpstr>Introductions &amp; Connections</vt:lpstr>
      <vt:lpstr>COMPONENTS OF A CHILD AND FAMILY WELL-BEING SYSTEM DRAFT Updated: July 2025</vt:lpstr>
      <vt:lpstr>INTRODUCTIONS Please RAISE YOUR VIRTUAL HAND When Your Group Is Called</vt:lpstr>
      <vt:lpstr>Setting the Stage: Implementation Framework</vt:lpstr>
      <vt:lpstr>Moving Into Implementation</vt:lpstr>
      <vt:lpstr>Starting with the “What” = the Recommendation</vt:lpstr>
      <vt:lpstr>And then move into Action Plans for “How”</vt:lpstr>
      <vt:lpstr>Small Group Breakouts: Putting the Framework into Action</vt:lpstr>
      <vt:lpstr>Full Group  Share Out  Each group has ~ 4 minutes to share the following information with the full group</vt:lpstr>
      <vt:lpstr>Public Comment</vt:lpstr>
      <vt:lpstr>Closing Comments &amp; Next Steps</vt:lpstr>
      <vt:lpstr>REMINDER: Expectations</vt:lpstr>
      <vt:lpstr>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Rolls-Reutz, Jennifer</cp:lastModifiedBy>
  <cp:revision>84</cp:revision>
  <cp:lastPrinted>2025-05-19T20:39:33Z</cp:lastPrinted>
  <dcterms:modified xsi:type="dcterms:W3CDTF">2025-07-29T17:58:28Z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0x010100E9DB44744C149540A4145DD85CC9109A</vt:lpwstr>
  </property>
</Properties>
</file>