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90" r:id="rId2"/>
    <p:sldId id="39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C68"/>
    <a:srgbClr val="E6AF00"/>
    <a:srgbClr val="C1AC11"/>
    <a:srgbClr val="D2A000"/>
    <a:srgbClr val="E45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ss.ca.gov/Portals/9/OCAP/California%20Child%20Wellbeing%20Coalition%20e-Guide.pdf" TargetMode="External"/><Relationship Id="rId2" Type="http://schemas.openxmlformats.org/officeDocument/2006/relationships/hyperlink" Target="https://californiafamilyresource.org/" TargetMode="External"/><Relationship Id="rId1" Type="http://schemas.openxmlformats.org/officeDocument/2006/relationships/hyperlink" Target="https://www.cdss.ca.gov/inforesources/ocap/parent-resources/capc-map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ss.ca.gov/Portals/9/OCAP/California%20Child%20Wellbeing%20Coalition%20e-Guide.pdf" TargetMode="External"/><Relationship Id="rId2" Type="http://schemas.openxmlformats.org/officeDocument/2006/relationships/hyperlink" Target="https://californiafamilyresource.org/" TargetMode="External"/><Relationship Id="rId1" Type="http://schemas.openxmlformats.org/officeDocument/2006/relationships/hyperlink" Target="https://www.cdss.ca.gov/inforesources/ocap/parent-resources/capc-ma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09435-C8DA-4197-AD1B-6CCA5543636B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82A198-623D-402E-87DE-201A0285B184}">
      <dgm:prSet phldrT="[Text]" custT="1"/>
      <dgm:spPr/>
      <dgm:t>
        <a:bodyPr/>
        <a:lstStyle/>
        <a:p>
          <a:r>
            <a:rPr lang="en-US" sz="1100" b="1" dirty="0"/>
            <a:t>Community Effort: </a:t>
          </a:r>
        </a:p>
        <a:p>
          <a:r>
            <a:rPr lang="en-US" sz="1100" dirty="0"/>
            <a:t>Multi-agency initiatives and collaboration </a:t>
          </a:r>
        </a:p>
        <a:p>
          <a:r>
            <a:rPr lang="en-US" sz="1100" dirty="0"/>
            <a:t>Shared funding streams</a:t>
          </a:r>
        </a:p>
        <a:p>
          <a:r>
            <a:rPr lang="en-US" sz="1100" dirty="0"/>
            <a:t>Legislative involvement</a:t>
          </a:r>
        </a:p>
        <a:p>
          <a:r>
            <a:rPr lang="en-US" sz="1100" dirty="0"/>
            <a:t>Social marketing and media campaigns</a:t>
          </a:r>
        </a:p>
      </dgm:t>
    </dgm:pt>
    <dgm:pt modelId="{E5524F4B-2420-46EC-959F-A3C541AF1D90}" type="parTrans" cxnId="{5DBD1311-991A-4517-8123-9539A59E3E77}">
      <dgm:prSet/>
      <dgm:spPr/>
      <dgm:t>
        <a:bodyPr/>
        <a:lstStyle/>
        <a:p>
          <a:endParaRPr lang="en-US"/>
        </a:p>
      </dgm:t>
    </dgm:pt>
    <dgm:pt modelId="{D500C7AC-EE4D-493E-B33E-ADB08FD7BF91}" type="sibTrans" cxnId="{5DBD1311-991A-4517-8123-9539A59E3E77}">
      <dgm:prSet/>
      <dgm:spPr/>
      <dgm:t>
        <a:bodyPr/>
        <a:lstStyle/>
        <a:p>
          <a:endParaRPr lang="en-US"/>
        </a:p>
      </dgm:t>
    </dgm:pt>
    <dgm:pt modelId="{D8203108-04B9-4D92-8C38-9120E1DDCA57}">
      <dgm:prSet phldrT="[Text]" custT="1"/>
      <dgm:spPr>
        <a:solidFill>
          <a:srgbClr val="E45538"/>
        </a:solidFill>
      </dgm:spPr>
      <dgm:t>
        <a:bodyPr/>
        <a:lstStyle/>
        <a:p>
          <a:r>
            <a:rPr lang="en-US" sz="1100" b="1"/>
            <a:t>Synergy:</a:t>
          </a:r>
        </a:p>
        <a:p>
          <a:r>
            <a:rPr lang="en-US" sz="1100"/>
            <a:t>Produce a combined effect greater than the sum of their separate effects.</a:t>
          </a:r>
        </a:p>
        <a:p>
          <a:r>
            <a:rPr lang="en-US" sz="1100"/>
            <a:t>We can accomplish more by connecting and collaborating regularly as professionals</a:t>
          </a:r>
          <a:endParaRPr lang="en-US" sz="1100" dirty="0"/>
        </a:p>
      </dgm:t>
    </dgm:pt>
    <dgm:pt modelId="{B2A380C2-6BD0-48DF-9F8F-BA8C378275E7}" type="parTrans" cxnId="{1E628BEA-B6A1-4099-A1D4-CB428DEAF0B0}">
      <dgm:prSet/>
      <dgm:spPr/>
      <dgm:t>
        <a:bodyPr/>
        <a:lstStyle/>
        <a:p>
          <a:endParaRPr lang="en-US"/>
        </a:p>
      </dgm:t>
    </dgm:pt>
    <dgm:pt modelId="{8671F912-5723-44D7-9E11-A88FD4C02546}" type="sibTrans" cxnId="{1E628BEA-B6A1-4099-A1D4-CB428DEAF0B0}">
      <dgm:prSet/>
      <dgm:spPr/>
      <dgm:t>
        <a:bodyPr/>
        <a:lstStyle/>
        <a:p>
          <a:endParaRPr lang="en-US"/>
        </a:p>
      </dgm:t>
    </dgm:pt>
    <dgm:pt modelId="{082F7F65-7DAA-4C45-ABBC-7B81068199A6}">
      <dgm:prSet phldrT="[Text]" custT="1"/>
      <dgm:spPr>
        <a:solidFill>
          <a:srgbClr val="E6AF00"/>
        </a:solidFill>
      </dgm:spPr>
      <dgm:t>
        <a:bodyPr/>
        <a:lstStyle/>
        <a:p>
          <a:r>
            <a:rPr lang="en-US" sz="1100" b="1"/>
            <a:t>Child Abuse Prevention Councils (CAPC):</a:t>
          </a:r>
        </a:p>
        <a:p>
          <a:r>
            <a:rPr lang="en-US" sz="1100"/>
            <a:t>Attend your local Child Abuse Prevention Councils (CAPC) meetings</a:t>
          </a:r>
        </a:p>
        <a:p>
          <a:r>
            <a:rPr lang="en-US" sz="1100">
              <a:hlinkClick xmlns:r="http://schemas.openxmlformats.org/officeDocument/2006/relationships" r:id="rId1"/>
            </a:rPr>
            <a:t>https://www.cdss.ca.gov/inforesources/ocap/parent-resources/capc-map</a:t>
          </a:r>
          <a:r>
            <a:rPr lang="en-US" sz="1100"/>
            <a:t> </a:t>
          </a:r>
          <a:endParaRPr lang="en-US" sz="1100" b="1" dirty="0"/>
        </a:p>
      </dgm:t>
    </dgm:pt>
    <dgm:pt modelId="{4E6FFDC4-215B-4FE9-B059-9A5019DF5459}" type="parTrans" cxnId="{2BB30935-3447-4B6F-A042-624552E42C91}">
      <dgm:prSet/>
      <dgm:spPr/>
      <dgm:t>
        <a:bodyPr/>
        <a:lstStyle/>
        <a:p>
          <a:endParaRPr lang="en-US"/>
        </a:p>
      </dgm:t>
    </dgm:pt>
    <dgm:pt modelId="{D4019279-3747-43DF-BFB8-2BEC517EBE84}" type="sibTrans" cxnId="{2BB30935-3447-4B6F-A042-624552E42C91}">
      <dgm:prSet/>
      <dgm:spPr/>
      <dgm:t>
        <a:bodyPr/>
        <a:lstStyle/>
        <a:p>
          <a:endParaRPr lang="en-US"/>
        </a:p>
      </dgm:t>
    </dgm:pt>
    <dgm:pt modelId="{42214B80-711B-4965-ADEA-8C9F44EE2692}">
      <dgm:prSet phldrT="[Text]" custT="1"/>
      <dgm:spPr/>
      <dgm:t>
        <a:bodyPr/>
        <a:lstStyle/>
        <a:p>
          <a:r>
            <a:rPr lang="en-US" sz="1100" b="1"/>
            <a:t>Family Support &amp; Strengthening Network:</a:t>
          </a:r>
        </a:p>
        <a:p>
          <a:r>
            <a:rPr lang="en-US" sz="1100"/>
            <a:t>Get involved with or establish a Family Support &amp; Strengthening Network for your county or region</a:t>
          </a:r>
        </a:p>
        <a:p>
          <a:r>
            <a:rPr lang="en-US" sz="1100"/>
            <a:t>2+ Family Resource Centers that work together to ensure coordinated quality support for families.</a:t>
          </a:r>
        </a:p>
        <a:p>
          <a:r>
            <a:rPr lang="en-US" sz="1100"/>
            <a:t>California Family Resource Association (CFRA)</a:t>
          </a:r>
        </a:p>
        <a:p>
          <a:r>
            <a:rPr lang="en-US" sz="1100">
              <a:hlinkClick xmlns:r="http://schemas.openxmlformats.org/officeDocument/2006/relationships" r:id="rId2"/>
            </a:rPr>
            <a:t>https://californiafamilyresource.org/</a:t>
          </a:r>
          <a:r>
            <a:rPr lang="en-US" sz="1100"/>
            <a:t> </a:t>
          </a:r>
          <a:endParaRPr lang="en-US" sz="1100" b="1" dirty="0"/>
        </a:p>
      </dgm:t>
    </dgm:pt>
    <dgm:pt modelId="{E1FD4F79-4BF4-4C36-8C11-3AD8F7CE440C}" type="parTrans" cxnId="{27052E82-F7E4-407B-B776-3EB910C5D0BB}">
      <dgm:prSet/>
      <dgm:spPr/>
      <dgm:t>
        <a:bodyPr/>
        <a:lstStyle/>
        <a:p>
          <a:endParaRPr lang="en-US"/>
        </a:p>
      </dgm:t>
    </dgm:pt>
    <dgm:pt modelId="{74F19A9B-272C-4A1D-B2E3-EDD15541E7E9}" type="sibTrans" cxnId="{27052E82-F7E4-407B-B776-3EB910C5D0BB}">
      <dgm:prSet/>
      <dgm:spPr/>
      <dgm:t>
        <a:bodyPr/>
        <a:lstStyle/>
        <a:p>
          <a:endParaRPr lang="en-US"/>
        </a:p>
      </dgm:t>
    </dgm:pt>
    <dgm:pt modelId="{7BC9389B-FD85-4CE4-8A38-3FB71C51DC44}">
      <dgm:prSet phldrT="[Text]" custT="1"/>
      <dgm:spPr/>
      <dgm:t>
        <a:bodyPr/>
        <a:lstStyle/>
        <a:p>
          <a:r>
            <a:rPr lang="en-US" sz="1100" b="1" dirty="0"/>
            <a:t>California Child Wellbeing Coalition e-Guide:</a:t>
          </a:r>
        </a:p>
        <a:p>
          <a:r>
            <a:rPr lang="en-US" sz="1100" dirty="0"/>
            <a:t>County-level organizational resources</a:t>
          </a:r>
        </a:p>
        <a:p>
          <a:r>
            <a:rPr lang="en-US" sz="1100" dirty="0">
              <a:hlinkClick xmlns:r="http://schemas.openxmlformats.org/officeDocument/2006/relationships" r:id="rId3"/>
            </a:rPr>
            <a:t>https://www.cdss.ca.gov/Portals/9/OCAP/California%20Child%20Wellbeing%20Coalition%20e-Guide.pdf</a:t>
          </a:r>
          <a:r>
            <a:rPr lang="en-US" sz="1100" dirty="0"/>
            <a:t> </a:t>
          </a:r>
        </a:p>
      </dgm:t>
    </dgm:pt>
    <dgm:pt modelId="{C282CD81-30CF-4053-BAE6-4E16E0F5E422}" type="sibTrans" cxnId="{7888BCA4-0882-4491-B216-DAE2FD0E4A0B}">
      <dgm:prSet/>
      <dgm:spPr/>
      <dgm:t>
        <a:bodyPr/>
        <a:lstStyle/>
        <a:p>
          <a:endParaRPr lang="en-US"/>
        </a:p>
      </dgm:t>
    </dgm:pt>
    <dgm:pt modelId="{526B02A6-00DE-439C-BBCE-C1B5431EC799}" type="parTrans" cxnId="{7888BCA4-0882-4491-B216-DAE2FD0E4A0B}">
      <dgm:prSet/>
      <dgm:spPr/>
      <dgm:t>
        <a:bodyPr/>
        <a:lstStyle/>
        <a:p>
          <a:endParaRPr lang="en-US"/>
        </a:p>
      </dgm:t>
    </dgm:pt>
    <dgm:pt modelId="{27E69785-A2F0-4BC9-97E2-FFCE8FA70AC4}" type="pres">
      <dgm:prSet presAssocID="{96909435-C8DA-4197-AD1B-6CCA5543636B}" presName="diagram" presStyleCnt="0">
        <dgm:presLayoutVars>
          <dgm:dir/>
          <dgm:resizeHandles val="exact"/>
        </dgm:presLayoutVars>
      </dgm:prSet>
      <dgm:spPr/>
    </dgm:pt>
    <dgm:pt modelId="{26F1A67C-4695-42DC-83A7-21EA92355DB6}" type="pres">
      <dgm:prSet presAssocID="{0F82A198-623D-402E-87DE-201A0285B184}" presName="node" presStyleLbl="node1" presStyleIdx="0" presStyleCnt="5">
        <dgm:presLayoutVars>
          <dgm:bulletEnabled val="1"/>
        </dgm:presLayoutVars>
      </dgm:prSet>
      <dgm:spPr/>
    </dgm:pt>
    <dgm:pt modelId="{9E3FF559-7346-46BF-934C-7E749F4AD64F}" type="pres">
      <dgm:prSet presAssocID="{D500C7AC-EE4D-493E-B33E-ADB08FD7BF91}" presName="sibTrans" presStyleCnt="0"/>
      <dgm:spPr/>
    </dgm:pt>
    <dgm:pt modelId="{95F3B2A4-8254-4614-97D6-3DA8AED94AF1}" type="pres">
      <dgm:prSet presAssocID="{D8203108-04B9-4D92-8C38-9120E1DDCA57}" presName="node" presStyleLbl="node1" presStyleIdx="1" presStyleCnt="5">
        <dgm:presLayoutVars>
          <dgm:bulletEnabled val="1"/>
        </dgm:presLayoutVars>
      </dgm:prSet>
      <dgm:spPr/>
    </dgm:pt>
    <dgm:pt modelId="{A2DB9C56-A91D-44EF-81C8-7C95FA43C77A}" type="pres">
      <dgm:prSet presAssocID="{8671F912-5723-44D7-9E11-A88FD4C02546}" presName="sibTrans" presStyleCnt="0"/>
      <dgm:spPr/>
    </dgm:pt>
    <dgm:pt modelId="{BB85DB4E-68F0-4E0F-B169-BF2E2B3C910F}" type="pres">
      <dgm:prSet presAssocID="{082F7F65-7DAA-4C45-ABBC-7B81068199A6}" presName="node" presStyleLbl="node1" presStyleIdx="2" presStyleCnt="5" custLinFactNeighborY="-6299">
        <dgm:presLayoutVars>
          <dgm:bulletEnabled val="1"/>
        </dgm:presLayoutVars>
      </dgm:prSet>
      <dgm:spPr/>
    </dgm:pt>
    <dgm:pt modelId="{6C2FA5C5-6BE8-4E0E-852C-617374462746}" type="pres">
      <dgm:prSet presAssocID="{D4019279-3747-43DF-BFB8-2BEC517EBE84}" presName="sibTrans" presStyleCnt="0"/>
      <dgm:spPr/>
    </dgm:pt>
    <dgm:pt modelId="{CE74CCB5-0217-4AEA-ADD2-8C580B99B737}" type="pres">
      <dgm:prSet presAssocID="{42214B80-711B-4965-ADEA-8C9F44EE2692}" presName="node" presStyleLbl="node1" presStyleIdx="3" presStyleCnt="5" custLinFactNeighborY="-6299">
        <dgm:presLayoutVars>
          <dgm:bulletEnabled val="1"/>
        </dgm:presLayoutVars>
      </dgm:prSet>
      <dgm:spPr/>
    </dgm:pt>
    <dgm:pt modelId="{22F4CF11-202D-479A-846B-8652F8E69A3F}" type="pres">
      <dgm:prSet presAssocID="{74F19A9B-272C-4A1D-B2E3-EDD15541E7E9}" presName="sibTrans" presStyleCnt="0"/>
      <dgm:spPr/>
    </dgm:pt>
    <dgm:pt modelId="{81541883-7FF6-4A12-89E2-9A5212767210}" type="pres">
      <dgm:prSet presAssocID="{7BC9389B-FD85-4CE4-8A38-3FB71C51DC44}" presName="node" presStyleLbl="node1" presStyleIdx="4" presStyleCnt="5" custLinFactNeighborY="-13125">
        <dgm:presLayoutVars>
          <dgm:bulletEnabled val="1"/>
        </dgm:presLayoutVars>
      </dgm:prSet>
      <dgm:spPr/>
    </dgm:pt>
  </dgm:ptLst>
  <dgm:cxnLst>
    <dgm:cxn modelId="{6181ED10-D462-4F03-A6AF-546EC7AA0BF2}" type="presOf" srcId="{7BC9389B-FD85-4CE4-8A38-3FB71C51DC44}" destId="{81541883-7FF6-4A12-89E2-9A5212767210}" srcOrd="0" destOrd="0" presId="urn:microsoft.com/office/officeart/2005/8/layout/default"/>
    <dgm:cxn modelId="{5DBD1311-991A-4517-8123-9539A59E3E77}" srcId="{96909435-C8DA-4197-AD1B-6CCA5543636B}" destId="{0F82A198-623D-402E-87DE-201A0285B184}" srcOrd="0" destOrd="0" parTransId="{E5524F4B-2420-46EC-959F-A3C541AF1D90}" sibTransId="{D500C7AC-EE4D-493E-B33E-ADB08FD7BF91}"/>
    <dgm:cxn modelId="{2F560817-766F-43FB-A22F-E9AA73DCC41F}" type="presOf" srcId="{0F82A198-623D-402E-87DE-201A0285B184}" destId="{26F1A67C-4695-42DC-83A7-21EA92355DB6}" srcOrd="0" destOrd="0" presId="urn:microsoft.com/office/officeart/2005/8/layout/default"/>
    <dgm:cxn modelId="{2BB30935-3447-4B6F-A042-624552E42C91}" srcId="{96909435-C8DA-4197-AD1B-6CCA5543636B}" destId="{082F7F65-7DAA-4C45-ABBC-7B81068199A6}" srcOrd="2" destOrd="0" parTransId="{4E6FFDC4-215B-4FE9-B059-9A5019DF5459}" sibTransId="{D4019279-3747-43DF-BFB8-2BEC517EBE84}"/>
    <dgm:cxn modelId="{27052E82-F7E4-407B-B776-3EB910C5D0BB}" srcId="{96909435-C8DA-4197-AD1B-6CCA5543636B}" destId="{42214B80-711B-4965-ADEA-8C9F44EE2692}" srcOrd="3" destOrd="0" parTransId="{E1FD4F79-4BF4-4C36-8C11-3AD8F7CE440C}" sibTransId="{74F19A9B-272C-4A1D-B2E3-EDD15541E7E9}"/>
    <dgm:cxn modelId="{2E204E97-EE92-495C-9A05-BB02CEB4548B}" type="presOf" srcId="{42214B80-711B-4965-ADEA-8C9F44EE2692}" destId="{CE74CCB5-0217-4AEA-ADD2-8C580B99B737}" srcOrd="0" destOrd="0" presId="urn:microsoft.com/office/officeart/2005/8/layout/default"/>
    <dgm:cxn modelId="{7888BCA4-0882-4491-B216-DAE2FD0E4A0B}" srcId="{96909435-C8DA-4197-AD1B-6CCA5543636B}" destId="{7BC9389B-FD85-4CE4-8A38-3FB71C51DC44}" srcOrd="4" destOrd="0" parTransId="{526B02A6-00DE-439C-BBCE-C1B5431EC799}" sibTransId="{C282CD81-30CF-4053-BAE6-4E16E0F5E422}"/>
    <dgm:cxn modelId="{6E43D0B4-13BD-4CA9-8F99-CFE87908DCD2}" type="presOf" srcId="{D8203108-04B9-4D92-8C38-9120E1DDCA57}" destId="{95F3B2A4-8254-4614-97D6-3DA8AED94AF1}" srcOrd="0" destOrd="0" presId="urn:microsoft.com/office/officeart/2005/8/layout/default"/>
    <dgm:cxn modelId="{79683BDE-0023-41FA-B959-5F038B99BFDB}" type="presOf" srcId="{082F7F65-7DAA-4C45-ABBC-7B81068199A6}" destId="{BB85DB4E-68F0-4E0F-B169-BF2E2B3C910F}" srcOrd="0" destOrd="0" presId="urn:microsoft.com/office/officeart/2005/8/layout/default"/>
    <dgm:cxn modelId="{1E628BEA-B6A1-4099-A1D4-CB428DEAF0B0}" srcId="{96909435-C8DA-4197-AD1B-6CCA5543636B}" destId="{D8203108-04B9-4D92-8C38-9120E1DDCA57}" srcOrd="1" destOrd="0" parTransId="{B2A380C2-6BD0-48DF-9F8F-BA8C378275E7}" sibTransId="{8671F912-5723-44D7-9E11-A88FD4C02546}"/>
    <dgm:cxn modelId="{54F741F8-BB53-4B5C-960B-52198C6CE961}" type="presOf" srcId="{96909435-C8DA-4197-AD1B-6CCA5543636B}" destId="{27E69785-A2F0-4BC9-97E2-FFCE8FA70AC4}" srcOrd="0" destOrd="0" presId="urn:microsoft.com/office/officeart/2005/8/layout/default"/>
    <dgm:cxn modelId="{CF86D684-6F22-46D0-9A9E-35013DF1EC7A}" type="presParOf" srcId="{27E69785-A2F0-4BC9-97E2-FFCE8FA70AC4}" destId="{26F1A67C-4695-42DC-83A7-21EA92355DB6}" srcOrd="0" destOrd="0" presId="urn:microsoft.com/office/officeart/2005/8/layout/default"/>
    <dgm:cxn modelId="{3C5BAE59-7AFC-45A4-B208-86CFAD65FEB5}" type="presParOf" srcId="{27E69785-A2F0-4BC9-97E2-FFCE8FA70AC4}" destId="{9E3FF559-7346-46BF-934C-7E749F4AD64F}" srcOrd="1" destOrd="0" presId="urn:microsoft.com/office/officeart/2005/8/layout/default"/>
    <dgm:cxn modelId="{3AA9C83F-C2E1-4C2C-9D2F-91A379FED808}" type="presParOf" srcId="{27E69785-A2F0-4BC9-97E2-FFCE8FA70AC4}" destId="{95F3B2A4-8254-4614-97D6-3DA8AED94AF1}" srcOrd="2" destOrd="0" presId="urn:microsoft.com/office/officeart/2005/8/layout/default"/>
    <dgm:cxn modelId="{7B17087E-D755-4C1B-823D-84482A3C223E}" type="presParOf" srcId="{27E69785-A2F0-4BC9-97E2-FFCE8FA70AC4}" destId="{A2DB9C56-A91D-44EF-81C8-7C95FA43C77A}" srcOrd="3" destOrd="0" presId="urn:microsoft.com/office/officeart/2005/8/layout/default"/>
    <dgm:cxn modelId="{81602DC3-875F-4B27-99ED-89EF6EFBBA70}" type="presParOf" srcId="{27E69785-A2F0-4BC9-97E2-FFCE8FA70AC4}" destId="{BB85DB4E-68F0-4E0F-B169-BF2E2B3C910F}" srcOrd="4" destOrd="0" presId="urn:microsoft.com/office/officeart/2005/8/layout/default"/>
    <dgm:cxn modelId="{C2F50BDA-FD0D-42B2-A24D-C067289F8597}" type="presParOf" srcId="{27E69785-A2F0-4BC9-97E2-FFCE8FA70AC4}" destId="{6C2FA5C5-6BE8-4E0E-852C-617374462746}" srcOrd="5" destOrd="0" presId="urn:microsoft.com/office/officeart/2005/8/layout/default"/>
    <dgm:cxn modelId="{71D74EB1-E832-4A79-A430-66AD695D5832}" type="presParOf" srcId="{27E69785-A2F0-4BC9-97E2-FFCE8FA70AC4}" destId="{CE74CCB5-0217-4AEA-ADD2-8C580B99B737}" srcOrd="6" destOrd="0" presId="urn:microsoft.com/office/officeart/2005/8/layout/default"/>
    <dgm:cxn modelId="{27323AF7-0FB0-400D-93E5-0992D1B46F53}" type="presParOf" srcId="{27E69785-A2F0-4BC9-97E2-FFCE8FA70AC4}" destId="{22F4CF11-202D-479A-846B-8652F8E69A3F}" srcOrd="7" destOrd="0" presId="urn:microsoft.com/office/officeart/2005/8/layout/default"/>
    <dgm:cxn modelId="{C724C512-7BDB-4D35-9368-44609670029A}" type="presParOf" srcId="{27E69785-A2F0-4BC9-97E2-FFCE8FA70AC4}" destId="{81541883-7FF6-4A12-89E2-9A521276721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1A67C-4695-42DC-83A7-21EA92355DB6}">
      <dsp:nvSpPr>
        <dsp:cNvPr id="0" name=""/>
        <dsp:cNvSpPr/>
      </dsp:nvSpPr>
      <dsp:spPr>
        <a:xfrm>
          <a:off x="929520" y="574"/>
          <a:ext cx="2964832" cy="17788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Community Effort: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Multi-agency initiatives and collaboration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Shared funding streams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Legislative involvement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Social marketing and media campaigns</a:t>
          </a:r>
        </a:p>
      </dsp:txBody>
      <dsp:txXfrm>
        <a:off x="929520" y="574"/>
        <a:ext cx="2964832" cy="1778899"/>
      </dsp:txXfrm>
    </dsp:sp>
    <dsp:sp modelId="{95F3B2A4-8254-4614-97D6-3DA8AED94AF1}">
      <dsp:nvSpPr>
        <dsp:cNvPr id="0" name=""/>
        <dsp:cNvSpPr/>
      </dsp:nvSpPr>
      <dsp:spPr>
        <a:xfrm>
          <a:off x="4190836" y="574"/>
          <a:ext cx="2964832" cy="1778899"/>
        </a:xfrm>
        <a:prstGeom prst="rect">
          <a:avLst/>
        </a:prstGeom>
        <a:solidFill>
          <a:srgbClr val="E4553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Synergy: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Produce a combined effect greater than the sum of their separate effects.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We can accomplish more by connecting and collaborating regularly as professionals</a:t>
          </a:r>
          <a:endParaRPr lang="en-US" sz="1100" kern="1200" dirty="0"/>
        </a:p>
      </dsp:txBody>
      <dsp:txXfrm>
        <a:off x="4190836" y="574"/>
        <a:ext cx="2964832" cy="1778899"/>
      </dsp:txXfrm>
    </dsp:sp>
    <dsp:sp modelId="{BB85DB4E-68F0-4E0F-B169-BF2E2B3C910F}">
      <dsp:nvSpPr>
        <dsp:cNvPr id="0" name=""/>
        <dsp:cNvSpPr/>
      </dsp:nvSpPr>
      <dsp:spPr>
        <a:xfrm>
          <a:off x="929520" y="1963903"/>
          <a:ext cx="2964832" cy="1778899"/>
        </a:xfrm>
        <a:prstGeom prst="rect">
          <a:avLst/>
        </a:prstGeom>
        <a:solidFill>
          <a:srgbClr val="E6A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Child Abuse Prevention Councils (CAPC):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Attend your local Child Abuse Prevention Councils (CAPC) meetings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hlinkClick xmlns:r="http://schemas.openxmlformats.org/officeDocument/2006/relationships" r:id="rId1"/>
            </a:rPr>
            <a:t>https://www.cdss.ca.gov/inforesources/ocap/parent-resources/capc-map</a:t>
          </a:r>
          <a:r>
            <a:rPr lang="en-US" sz="1100" kern="1200"/>
            <a:t> </a:t>
          </a:r>
          <a:endParaRPr lang="en-US" sz="1100" b="1" kern="1200" dirty="0"/>
        </a:p>
      </dsp:txBody>
      <dsp:txXfrm>
        <a:off x="929520" y="1963903"/>
        <a:ext cx="2964832" cy="1778899"/>
      </dsp:txXfrm>
    </dsp:sp>
    <dsp:sp modelId="{CE74CCB5-0217-4AEA-ADD2-8C580B99B737}">
      <dsp:nvSpPr>
        <dsp:cNvPr id="0" name=""/>
        <dsp:cNvSpPr/>
      </dsp:nvSpPr>
      <dsp:spPr>
        <a:xfrm>
          <a:off x="4190836" y="1963903"/>
          <a:ext cx="2964832" cy="17788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Family Support &amp; Strengthening Network: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Get involved with or establish a Family Support &amp; Strengthening Network for your county or region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2+ Family Resource Centers that work together to ensure coordinated quality support for families.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California Family Resource Association (CFRA)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hlinkClick xmlns:r="http://schemas.openxmlformats.org/officeDocument/2006/relationships" r:id="rId2"/>
            </a:rPr>
            <a:t>https://californiafamilyresource.org/</a:t>
          </a:r>
          <a:r>
            <a:rPr lang="en-US" sz="1100" kern="1200"/>
            <a:t> </a:t>
          </a:r>
          <a:endParaRPr lang="en-US" sz="1100" b="1" kern="1200" dirty="0"/>
        </a:p>
      </dsp:txBody>
      <dsp:txXfrm>
        <a:off x="4190836" y="1963903"/>
        <a:ext cx="2964832" cy="1778899"/>
      </dsp:txXfrm>
    </dsp:sp>
    <dsp:sp modelId="{81541883-7FF6-4A12-89E2-9A5212767210}">
      <dsp:nvSpPr>
        <dsp:cNvPr id="0" name=""/>
        <dsp:cNvSpPr/>
      </dsp:nvSpPr>
      <dsp:spPr>
        <a:xfrm>
          <a:off x="2560178" y="3917858"/>
          <a:ext cx="2964832" cy="17788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California Child Wellbeing Coalition e-Guide: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County-level organizational resources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hlinkClick xmlns:r="http://schemas.openxmlformats.org/officeDocument/2006/relationships" r:id="rId3"/>
            </a:rPr>
            <a:t>https://www.cdss.ca.gov/Portals/9/OCAP/California%20Child%20Wellbeing%20Coalition%20e-Guide.pdf</a:t>
          </a:r>
          <a:r>
            <a:rPr lang="en-US" sz="1100" kern="1200" dirty="0"/>
            <a:t> </a:t>
          </a:r>
        </a:p>
      </dsp:txBody>
      <dsp:txXfrm>
        <a:off x="2560178" y="3917858"/>
        <a:ext cx="2964832" cy="1778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544EC-AFC3-4D67-9ED2-3CEED89CD5DB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84BB4-89DA-40B6-986E-9E3B2A3A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5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ss.us12.list-manage.com/track/click?u=1d12dd723b7ac549f9f458149&amp;id=07f7cc37ef&amp;e=8cc6fa99c7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dss.us12.list-manage.com/track/click?u=1d12dd723b7ac549f9f458149&amp;id=0ca5cd62e1&amp;e=8cc6fa99c7" TargetMode="External"/><Relationship Id="rId5" Type="http://schemas.openxmlformats.org/officeDocument/2006/relationships/hyperlink" Target="https://cdss.us12.list-manage.com/track/click?u=1d12dd723b7ac549f9f458149&amp;id=4c7c4ff107&amp;e=8cc6fa99c7" TargetMode="External"/><Relationship Id="rId4" Type="http://schemas.openxmlformats.org/officeDocument/2006/relationships/hyperlink" Target="https://cdss.us12.list-manage.com/track/click?u=1d12dd723b7ac549f9f458149&amp;id=79ca5fb1b2&amp;e=8cc6fa99c7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ss.us12.list-manage.com/track/click?u=1d12dd723b7ac549f9f458149&amp;id=07f7cc37ef&amp;e=8cc6fa99c7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dss.us12.list-manage.com/track/click?u=1d12dd723b7ac549f9f458149&amp;id=0ca5cd62e1&amp;e=8cc6fa99c7" TargetMode="External"/><Relationship Id="rId5" Type="http://schemas.openxmlformats.org/officeDocument/2006/relationships/hyperlink" Target="https://cdss.us12.list-manage.com/track/click?u=1d12dd723b7ac549f9f458149&amp;id=4c7c4ff107&amp;e=8cc6fa99c7" TargetMode="External"/><Relationship Id="rId4" Type="http://schemas.openxmlformats.org/officeDocument/2006/relationships/hyperlink" Target="https://cdss.us12.list-manage.com/track/click?u=1d12dd723b7ac549f9f458149&amp;id=79ca5fb1b2&amp;e=8cc6fa99c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9250" y="693738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 We all need to work together to prevent child abuse – no one organization or agency can do it alone.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clear that the strategies and approaches require a community effort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or organizations can do pieces, but need to be part of a larger effort to be successful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connection and collaboration – multiplier effect if working together, synergy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 of outcomes and evaluation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steps – what can I do next?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Worksheet: Revisit at the 2 week mark (remind them that they should be using)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2 month mark : check in about progress</a:t>
            </a:r>
          </a:p>
          <a:p>
            <a:pPr rtl="0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There are a lot of great events happening this month! In</a:t>
            </a:r>
            <a: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addition to the </a:t>
            </a:r>
            <a:r>
              <a:rPr lang="en-US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CalTrin</a:t>
            </a:r>
            <a: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</a:rPr>
              <a:t>-hosted training events Dana discussed earlier, you can check out a series of virtual workshops hosted by OCAP and the Child Abuse Prevention Center.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events are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attend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we’ll drop the link to learn more and register in the chat: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on our website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Wednesday, April 14: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The Power of Connection by Kevin Campbell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Wednesday, April 21: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Effective ways to embrace the reality of race, racism through belonging by Corey Best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Wednesday, April 28: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Prevention in California Panel Discussion with Ron Brown, Katie Albright, Angela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Ponivas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 and Sheila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Boxley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696">
              <a:defRPr/>
            </a:pPr>
            <a:fld id="{F5005C89-7920-473F-B732-E25629E7C423}" type="slidenum">
              <a:rPr lang="en-US">
                <a:solidFill>
                  <a:prstClr val="black"/>
                </a:solidFill>
              </a:rPr>
              <a:pPr defTabSz="902696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6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9250" y="693738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 We all need to work together to prevent child abuse – no one organization or agency can do it alone.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clear that the strategies and approaches require a community effort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or organizations can do pieces, but need to be part of a larger effort to be successful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connection and collaboration – multiplier effect if working together, synergy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 of outcomes and evaluation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steps – what can I do next?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Worksheet: Revisit at the 2 week mark (remind them that they should be using)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2 month mark : check in about progress</a:t>
            </a:r>
          </a:p>
          <a:p>
            <a:pPr rtl="0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There are a lot of great events happening this month! In</a:t>
            </a:r>
            <a: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addition to the </a:t>
            </a:r>
            <a:r>
              <a:rPr lang="en-US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CalTrin</a:t>
            </a:r>
            <a:r>
              <a:rPr lang="en-US" baseline="0" dirty="0">
                <a:solidFill>
                  <a:srgbClr val="000000"/>
                </a:solidFill>
                <a:latin typeface="Calibri" panose="020F0502020204030204" pitchFamily="34" charset="0"/>
              </a:rPr>
              <a:t>-hosted training events Dana discussed earlier, you can check out a series of virtual workshops hosted by OCAP and the Child Abuse Prevention Center.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events are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attend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we’ll drop the link to learn more and register in the chat: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on our website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Wednesday, April 14: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The Power of Connection by Kevin Campbell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Wednesday, April 21: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Effective ways to embrace the reality of race, racism through belonging by Corey Best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Wednesday, April 28: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Prevention in California Panel Discussion with Ron Brown, Katie Albright, Angela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Ponivas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 and Sheila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Boxley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696">
              <a:defRPr/>
            </a:pPr>
            <a:fld id="{F5005C89-7920-473F-B732-E25629E7C423}" type="slidenum">
              <a:rPr lang="en-US">
                <a:solidFill>
                  <a:prstClr val="black"/>
                </a:solidFill>
              </a:rPr>
              <a:pPr defTabSz="902696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6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CCEC-572D-4137-BB41-DCBAA58E8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AA852-4121-409C-B695-B4EED9DF2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D54-6B0B-4526-BA3B-16B541BD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D032-A07E-46FF-A64E-43C9EDD331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BB397-651A-4BDC-A323-E8EFBE87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EDDB4-7363-4AA2-AE30-04D7428E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984-0C3E-4F70-A511-40712C23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3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0C26-47D7-4B0F-993A-89FE37E7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69136-0532-4EFE-A595-FD851770B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8DCD5-BC3C-474F-8282-70CF7E5A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D032-A07E-46FF-A64E-43C9EDD331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8FF81-B996-47D4-9C86-54762658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36A98-0F84-4F64-A9C5-ED8181C9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984-0C3E-4F70-A511-40712C23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133276-F3BD-4905-9887-AE934FDA6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96011-5048-4B5D-BA83-3A5A23C28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DB7DE-BAB9-410D-8104-39D0BD90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D032-A07E-46FF-A64E-43C9EDD331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308B2-E02B-4DFB-AA4F-C179DF3E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D4DE7-76AB-4896-B1EC-D774BFC1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984-0C3E-4F70-A511-40712C23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2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B9FB-75BA-49A2-9216-C069BFD1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4A31-B59C-4470-9C9C-4D818C94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902EC-634A-4169-82CA-52A89AF5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D032-A07E-46FF-A64E-43C9EDD331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982A-6461-4EF2-9DD3-1169D5AE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1B70-16F8-447A-9AD7-16F6A5BC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984-0C3E-4F70-A511-40712C23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9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C4E7-AA0E-4E95-8D60-F9E0F633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4C80D-645C-48F6-BC29-463F3843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56B2-9B55-41B8-A817-F0530DA7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D032-A07E-46FF-A64E-43C9EDD331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A651-01B5-47F3-92F4-01333430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E90F4-2FCB-400B-8876-558471E8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984-0C3E-4F70-A511-40712C23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C3E6-8DAA-45EE-9DF5-50D90509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E492-89D6-417F-B7BF-6275805A5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2B437-7FFD-4879-86A9-AB5C01CD2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44A1A-85B6-48C0-BC06-1908655F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D032-A07E-46FF-A64E-43C9EDD331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09022-F7B2-450B-9557-EB2C3419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7A92E-496D-49B3-818E-5CC1D2EA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984-0C3E-4F70-A511-40712C23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3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CFD3-2C58-4485-8AA2-A357AD23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82F07-F35A-4BBB-B667-A60D5F843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F9CBE-7339-4686-BEE0-D9489C3AC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5DC46-D53B-4211-A921-598644620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A384B-DDA5-4CCE-A880-2E4E2DAB0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673B95-12D5-49E2-87E0-9E813FEA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D032-A07E-46FF-A64E-43C9EDD331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6FBB74-2769-4475-A275-23480780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D6305-10E7-42B2-ADED-20DFF1FF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984-0C3E-4F70-A511-40712C23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A905-270F-42B5-AD90-8D0C909D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64736-C9CD-4DE6-8903-DCA90F24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D032-A07E-46FF-A64E-43C9EDD331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0E962-1337-4A80-BED2-8244CBEC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B02CC-2C1C-4CEA-82E9-7D0CC749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984-0C3E-4F70-A511-40712C23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C29F3-5080-48A6-8D60-2D7AFBE7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D032-A07E-46FF-A64E-43C9EDD331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C9334-08AC-4246-94A6-2B692F05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45333-335A-4CB2-8B9D-224E4ED7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984-0C3E-4F70-A511-40712C23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A237-6C9D-46C2-8073-46DFD3EF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4A00F-F620-4CC2-A186-8EB8CB6FE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EF6BE-872C-41E4-91D7-AB44CDC8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4A622-DCD2-4A13-9CB0-F2C286E2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D032-A07E-46FF-A64E-43C9EDD331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02E0C-B24F-489D-B904-56795448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F5232-EE48-48EB-B5B2-2EDACF3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984-0C3E-4F70-A511-40712C23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7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3176-9188-47B0-98E0-E7C7191C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C8D88F-AB93-4D83-95CD-6A16A853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7CE2F-2598-40E7-9C30-F854A6BE6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76419-EF87-4433-9EB5-E7B7B30F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D032-A07E-46FF-A64E-43C9EDD331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D7301-24B1-4A87-A9FA-57406B7A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821BB-B7DB-49D6-8B0B-8217F55A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F984-0C3E-4F70-A511-40712C23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9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30BC33-80D9-4FDE-BE2B-21E8F116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92D6-37DB-4DF1-BB55-3593AE07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6B0C1-7995-4CE3-995E-556EDA5E6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AD032-A07E-46FF-A64E-43C9EDD3316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91DCB-21C5-49B7-A85E-4A1D127EC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F95E1-C968-4930-B8D6-5DA450B6E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F984-0C3E-4F70-A511-40712C23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hyperlink" Target="https://www.cdc.gov/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hyperlink" Target="http://www.cebc4cw.org/" TargetMode="External"/><Relationship Id="rId4" Type="http://schemas.openxmlformats.org/officeDocument/2006/relationships/hyperlink" Target="https://www.caltrin.org/wp-content/uploads/2021/04/Action-Worksheet.pdf" TargetMode="External"/><Relationship Id="rId9" Type="http://schemas.openxmlformats.org/officeDocument/2006/relationships/hyperlink" Target="http://www.caltrin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13" Type="http://schemas.openxmlformats.org/officeDocument/2006/relationships/image" Target="../media/image3.tm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://www.cebc4cw.org/" TargetMode="External"/><Relationship Id="rId10" Type="http://schemas.openxmlformats.org/officeDocument/2006/relationships/hyperlink" Target="mailto:info@caltrin.org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childwelfare.gov/pubPDFs/guide_2019.pdf" TargetMode="External"/><Relationship Id="rId14" Type="http://schemas.openxmlformats.org/officeDocument/2006/relationships/hyperlink" Target="http://www.caltri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6"/>
          <p:cNvSpPr txBox="1">
            <a:spLocks/>
          </p:cNvSpPr>
          <p:nvPr/>
        </p:nvSpPr>
        <p:spPr>
          <a:xfrm>
            <a:off x="648930" y="272559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A3A65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2B3C68"/>
                </a:solidFill>
              </a:rPr>
              <a:t>Strategies to Prevent Child Abuse and Neglect</a:t>
            </a:r>
          </a:p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0" dirty="0">
                <a:solidFill>
                  <a:srgbClr val="2B3C68"/>
                </a:solidFill>
              </a:rPr>
              <a:t>Presented by CalTrin and the CEBC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16D13-8ED9-48AD-BC80-24C69A342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1968617"/>
            <a:ext cx="3397752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/>
              <a:t>The Centers for Disease Control and Prevention, or </a:t>
            </a:r>
            <a:r>
              <a:rPr lang="en-US" sz="2000" dirty="0">
                <a:hlinkClick r:id="rId3"/>
              </a:rPr>
              <a:t>CDC</a:t>
            </a:r>
            <a:r>
              <a:rPr lang="en-US" sz="2000" dirty="0"/>
              <a:t>, has done a thorough review of research on </a:t>
            </a:r>
            <a:r>
              <a:rPr lang="en-US" sz="2000" b="1" dirty="0"/>
              <a:t>strategies and approaches </a:t>
            </a:r>
            <a:r>
              <a:rPr lang="en-US" sz="2000" dirty="0"/>
              <a:t>that impact child abuse and neglect</a:t>
            </a:r>
            <a:r>
              <a:rPr lang="en-US" sz="2000" baseline="0" dirty="0"/>
              <a:t> </a:t>
            </a:r>
            <a:r>
              <a:rPr lang="en-US" sz="2000" dirty="0"/>
              <a:t>or the risk factors for abuse and neglect.</a:t>
            </a:r>
          </a:p>
          <a:p>
            <a:r>
              <a:rPr lang="en-US" sz="2000" baseline="0" dirty="0"/>
              <a:t>CDC studies have </a:t>
            </a:r>
            <a:r>
              <a:rPr lang="en-US" sz="2000" dirty="0"/>
              <a:t>identified </a:t>
            </a:r>
            <a:r>
              <a:rPr lang="en-US" sz="2000" b="1" dirty="0"/>
              <a:t>5 main strategies</a:t>
            </a:r>
            <a:r>
              <a:rPr lang="en-US" sz="2000" dirty="0"/>
              <a:t> that are supported by research evidence</a:t>
            </a:r>
            <a:r>
              <a:rPr lang="en-US" sz="2000" baseline="0" dirty="0"/>
              <a:t> </a:t>
            </a:r>
            <a:r>
              <a:rPr lang="en-US" sz="2000" dirty="0"/>
              <a:t>for the prevention of child abuse and neglect. </a:t>
            </a:r>
          </a:p>
          <a:p>
            <a:pPr marL="0"/>
            <a:endParaRPr lang="en-US" sz="2000" dirty="0"/>
          </a:p>
          <a:p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9CC242-AC1C-4FE2-A598-0555F3FD5E1C}"/>
              </a:ext>
            </a:extLst>
          </p:cNvPr>
          <p:cNvSpPr/>
          <p:nvPr/>
        </p:nvSpPr>
        <p:spPr>
          <a:xfrm>
            <a:off x="4639055" y="0"/>
            <a:ext cx="7552944" cy="6858000"/>
          </a:xfrm>
          <a:prstGeom prst="rect">
            <a:avLst/>
          </a:prstGeom>
          <a:solidFill>
            <a:srgbClr val="2B3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41A31-D59C-48EB-B1C6-04F99675C846}"/>
              </a:ext>
            </a:extLst>
          </p:cNvPr>
          <p:cNvSpPr/>
          <p:nvPr/>
        </p:nvSpPr>
        <p:spPr>
          <a:xfrm>
            <a:off x="5729681" y="402459"/>
            <a:ext cx="5813389" cy="4094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93C606F2-8CC6-407C-8DD6-6D56D2338F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27" t="14444" r="59561" b="8519"/>
          <a:stretch/>
        </p:blipFill>
        <p:spPr>
          <a:xfrm>
            <a:off x="5888078" y="565119"/>
            <a:ext cx="5462227" cy="3833175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926646-3392-4B9E-84BC-F233962656D1}"/>
              </a:ext>
            </a:extLst>
          </p:cNvPr>
          <p:cNvSpPr txBox="1"/>
          <p:nvPr/>
        </p:nvSpPr>
        <p:spPr>
          <a:xfrm>
            <a:off x="5165633" y="4682075"/>
            <a:ext cx="66880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CalTrin is committed to helping family-serving professionals turn </a:t>
            </a:r>
            <a:r>
              <a:rPr lang="en-US" sz="1400" b="1" baseline="0" dirty="0">
                <a:solidFill>
                  <a:schemeClr val="bg1"/>
                </a:solidFill>
              </a:rPr>
              <a:t>information into action</a:t>
            </a:r>
            <a:r>
              <a:rPr lang="en-US" sz="1400" baseline="0" dirty="0">
                <a:solidFill>
                  <a:schemeClr val="bg1"/>
                </a:solidFill>
              </a:rPr>
              <a:t>.</a:t>
            </a:r>
          </a:p>
          <a:p>
            <a:pPr marL="0" marR="0" lvl="0" indent="0" algn="l" defTabSz="91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marL="0" marR="0" lvl="0" indent="0" algn="l" defTabSz="91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For this reason, we have created a </a:t>
            </a:r>
            <a:r>
              <a:rPr lang="en-US" sz="1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worksheet</a:t>
            </a:r>
            <a:r>
              <a:rPr lang="en-US" sz="1400" dirty="0">
                <a:solidFill>
                  <a:schemeClr val="bg1"/>
                </a:solidFill>
              </a:rPr>
              <a:t> to help you identify ways you can implement the recommended strategies as an individual contributor and as an organization.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</a:p>
          <a:p>
            <a:pPr marL="0" marR="0" lvl="0" indent="0" algn="l" defTabSz="91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98D6CD-35D5-47EC-89DA-6D727F3ED4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982" y="6032190"/>
            <a:ext cx="906749" cy="766281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310F7F7-9192-479C-98C2-65E8AD277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67" y="6157676"/>
            <a:ext cx="1421546" cy="515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AD4C7F-3246-4117-84E3-B5C964BB9153}"/>
              </a:ext>
            </a:extLst>
          </p:cNvPr>
          <p:cNvSpPr txBox="1"/>
          <p:nvPr/>
        </p:nvSpPr>
        <p:spPr>
          <a:xfrm>
            <a:off x="4734228" y="6452295"/>
            <a:ext cx="6086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For more information and resources visit: </a:t>
            </a:r>
            <a:r>
              <a:rPr lang="en-US" sz="1100" dirty="0">
                <a:solidFill>
                  <a:schemeClr val="bg1"/>
                </a:solidFill>
                <a:hlinkClick r:id="rId9"/>
              </a:rPr>
              <a:t>www.caltrin.org</a:t>
            </a:r>
            <a:r>
              <a:rPr lang="en-US" sz="1100" dirty="0">
                <a:solidFill>
                  <a:schemeClr val="bg1"/>
                </a:solidFill>
              </a:rPr>
              <a:t> | </a:t>
            </a:r>
            <a:r>
              <a:rPr lang="en-US" sz="1100" dirty="0">
                <a:hlinkClick r:id="rId10"/>
              </a:rPr>
              <a:t>www.cebc4cw.org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749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838200" y="365125"/>
            <a:ext cx="45055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A3A65"/>
                </a:solidFill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2B3C68"/>
                </a:solidFill>
              </a:rPr>
              <a:t>Additional Resources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BE736CB-6C11-4E44-9FDE-3F94F3D46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975013"/>
              </p:ext>
            </p:extLst>
          </p:nvPr>
        </p:nvGraphicFramePr>
        <p:xfrm>
          <a:off x="4175235" y="562062"/>
          <a:ext cx="8085189" cy="593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 descr="A picture containing text, posing, screenshot, picture frame&#10;&#10;Description automatically generated">
            <a:extLst>
              <a:ext uri="{FF2B5EF4-FFF2-40B4-BE49-F238E27FC236}">
                <a16:creationId xmlns:a16="http://schemas.microsoft.com/office/drawing/2014/main" id="{A0CB5175-3FE3-4AF4-BB66-07C2687EBD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4" y="2413811"/>
            <a:ext cx="2967729" cy="3821193"/>
          </a:xfrm>
          <a:prstGeom prst="rect">
            <a:avLst/>
          </a:prstGeom>
        </p:spPr>
      </p:pic>
      <p:sp>
        <p:nvSpPr>
          <p:cNvPr id="17" name="Callout: Line 16">
            <a:extLst>
              <a:ext uri="{FF2B5EF4-FFF2-40B4-BE49-F238E27FC236}">
                <a16:creationId xmlns:a16="http://schemas.microsoft.com/office/drawing/2014/main" id="{9D546298-519E-4A03-98A4-999E31B41CEF}"/>
              </a:ext>
            </a:extLst>
          </p:cNvPr>
          <p:cNvSpPr/>
          <p:nvPr/>
        </p:nvSpPr>
        <p:spPr>
          <a:xfrm>
            <a:off x="2294456" y="1753185"/>
            <a:ext cx="2221560" cy="1325563"/>
          </a:xfrm>
          <a:prstGeom prst="borderCallout1">
            <a:avLst>
              <a:gd name="adj1" fmla="val 50425"/>
              <a:gd name="adj2" fmla="val -1126"/>
              <a:gd name="adj3" fmla="val 118835"/>
              <a:gd name="adj4" fmla="val -471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Would you like a </a:t>
            </a:r>
            <a:r>
              <a:rPr lang="en-US" sz="1000" b="1" dirty="0"/>
              <a:t>FREE HARD COPY </a:t>
            </a:r>
            <a:r>
              <a:rPr lang="en-US" sz="1000" dirty="0"/>
              <a:t>of the </a:t>
            </a:r>
            <a:r>
              <a:rPr lang="en-US" sz="1000" dirty="0">
                <a:hlinkClick r:id="rId9"/>
              </a:rPr>
              <a:t>2019 Prevention Resources Guide</a:t>
            </a:r>
            <a:r>
              <a:rPr lang="en-US" sz="1000" dirty="0"/>
              <a:t>?</a:t>
            </a:r>
          </a:p>
          <a:p>
            <a:pPr algn="ctr"/>
            <a:endParaRPr lang="en-US" sz="1000" dirty="0"/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Email </a:t>
            </a:r>
            <a:r>
              <a:rPr lang="en-US" sz="1000" b="1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info@caltrin.org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to request your free copy today while supplies last</a:t>
            </a:r>
            <a:r>
              <a:rPr lang="en-US" sz="1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BDC78EA-6DEE-4356-B288-2637FDC27E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453" y="5183132"/>
            <a:ext cx="1091033" cy="922017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66E9351B-356E-4B97-89BD-1378A2A664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98" y="6208664"/>
            <a:ext cx="1421546" cy="5153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D60CF2-DB4B-4E82-9241-68024DF96E2F}"/>
              </a:ext>
            </a:extLst>
          </p:cNvPr>
          <p:cNvSpPr txBox="1"/>
          <p:nvPr/>
        </p:nvSpPr>
        <p:spPr>
          <a:xfrm>
            <a:off x="5817748" y="6492875"/>
            <a:ext cx="6086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For more information and resources visit: </a:t>
            </a:r>
            <a:r>
              <a:rPr lang="en-US" sz="11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www.caltrin.org</a:t>
            </a:r>
            <a:r>
              <a:rPr lang="en-US" sz="1100" dirty="0"/>
              <a:t> | </a:t>
            </a:r>
            <a:r>
              <a:rPr lang="en-US" sz="1100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www.cebc4cw.org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648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796</Words>
  <Application>Microsoft Office PowerPoint</Application>
  <PresentationFormat>Widescreen</PresentationFormat>
  <Paragraphs>66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Microsoft Sans Serif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Mattly, Jessica</dc:creator>
  <cp:lastModifiedBy>Mattly, Jessica</cp:lastModifiedBy>
  <cp:revision>10</cp:revision>
  <dcterms:created xsi:type="dcterms:W3CDTF">2021-04-19T16:29:35Z</dcterms:created>
  <dcterms:modified xsi:type="dcterms:W3CDTF">2021-04-19T18:54:55Z</dcterms:modified>
</cp:coreProperties>
</file>