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7" r:id="rId5"/>
    <p:sldMasterId id="2147483685" r:id="rId6"/>
  </p:sldMasterIdLst>
  <p:notesMasterIdLst>
    <p:notesMasterId r:id="rId23"/>
  </p:notesMasterIdLst>
  <p:sldIdLst>
    <p:sldId id="262" r:id="rId7"/>
    <p:sldId id="290" r:id="rId8"/>
    <p:sldId id="291" r:id="rId9"/>
    <p:sldId id="292" r:id="rId10"/>
    <p:sldId id="2142533403" r:id="rId11"/>
    <p:sldId id="2142533412" r:id="rId12"/>
    <p:sldId id="2142533395" r:id="rId13"/>
    <p:sldId id="2142533411" r:id="rId14"/>
    <p:sldId id="2142533402" r:id="rId15"/>
    <p:sldId id="257" r:id="rId16"/>
    <p:sldId id="258" r:id="rId17"/>
    <p:sldId id="2142533399" r:id="rId18"/>
    <p:sldId id="2142533407" r:id="rId19"/>
    <p:sldId id="285" r:id="rId20"/>
    <p:sldId id="275" r:id="rId21"/>
    <p:sldId id="27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00"/>
    <a:srgbClr val="005F9F"/>
    <a:srgbClr val="D0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/>
    <p:restoredTop sz="94863"/>
  </p:normalViewPr>
  <p:slideViewPr>
    <p:cSldViewPr snapToGrid="0">
      <p:cViewPr varScale="1">
        <p:scale>
          <a:sx n="185" d="100"/>
          <a:sy n="185" d="100"/>
        </p:scale>
        <p:origin x="184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09DF72F0-2CB3-D67A-3E50-D02356AC4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84dfc92e0_0_400:notes">
            <a:extLst>
              <a:ext uri="{FF2B5EF4-FFF2-40B4-BE49-F238E27FC236}">
                <a16:creationId xmlns:a16="http://schemas.microsoft.com/office/drawing/2014/main" id="{5E57115D-66A5-90BF-C38F-E8DAB777A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784dfc92e0_0_400:notes">
            <a:extLst>
              <a:ext uri="{FF2B5EF4-FFF2-40B4-BE49-F238E27FC236}">
                <a16:creationId xmlns:a16="http://schemas.microsoft.com/office/drawing/2014/main" id="{9FEC8EFA-EBAD-73F8-899B-63BDC7AC8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65523AC-B32D-4740-1F68-34ADE442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>
            <a:extLst>
              <a:ext uri="{FF2B5EF4-FFF2-40B4-BE49-F238E27FC236}">
                <a16:creationId xmlns:a16="http://schemas.microsoft.com/office/drawing/2014/main" id="{40730E7E-ECEA-AA94-5467-8FAE3B64C3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015ECF33-05C7-6B37-9DDD-4E32198A9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60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8713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00EDB-EF55-BF1A-B6E3-CE635795C48F}"/>
              </a:ext>
            </a:extLst>
          </p:cNvPr>
          <p:cNvSpPr txBox="1"/>
          <p:nvPr userDrawn="1"/>
        </p:nvSpPr>
        <p:spPr>
          <a:xfrm>
            <a:off x="6910873" y="5349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85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6848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695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3764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6832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5" name="Google Shape;175;p23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rgbClr val="FFC1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0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9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5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75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6113D-237D-25A2-B487-F1779B92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94152"/>
          <a:stretch/>
        </p:blipFill>
        <p:spPr>
          <a:xfrm>
            <a:off x="-1" y="4728411"/>
            <a:ext cx="9144001" cy="415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15433-B7C6-5E5C-A92D-ED44F0E3BEA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4393" y="27392"/>
            <a:ext cx="2487907" cy="112508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7"/>
          <p:cNvPicPr preferRelativeResize="0"/>
          <p:nvPr/>
        </p:nvPicPr>
        <p:blipFill>
          <a:blip r:embed="rId8">
            <a:alphaModFix/>
          </a:blip>
          <a:srcRect t="94152"/>
          <a:stretch>
            <a:fillRect/>
          </a:stretch>
        </p:blipFill>
        <p:spPr>
          <a:xfrm>
            <a:off x="-1" y="4982547"/>
            <a:ext cx="9144001" cy="16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82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96" r:id="rId6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11">
            <a:alphaModFix/>
          </a:blip>
          <a:srcRect t="94152"/>
          <a:stretch/>
        </p:blipFill>
        <p:spPr>
          <a:xfrm>
            <a:off x="-1" y="4728411"/>
            <a:ext cx="9144001" cy="41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4394" y="27393"/>
            <a:ext cx="2487907" cy="112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78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F5E1-7C18-1E43-8E52-2BE61BF2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6" y="1600768"/>
            <a:ext cx="4045200" cy="14823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5F9F"/>
                </a:solidFill>
              </a:rPr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1A2E-64B6-B442-A064-BDFA0D082C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349624"/>
            <a:ext cx="3837000" cy="465601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b="1" dirty="0">
                <a:solidFill>
                  <a:schemeClr val="bg2"/>
                </a:solidFill>
              </a:rPr>
              <a:t>MRAC Members please:</a:t>
            </a:r>
            <a:r>
              <a:rPr lang="en-US" dirty="0">
                <a:solidFill>
                  <a:schemeClr val="bg2"/>
                </a:solidFill>
              </a:rPr>
              <a:t> Turn on cameras, remain on mute, and put your full name and the word MEMBER in your zoom box</a:t>
            </a:r>
          </a:p>
          <a:p>
            <a:pPr marL="114300" indent="0" fontAlgn="base">
              <a:buNone/>
            </a:pPr>
            <a:endParaRPr lang="en-US" dirty="0">
              <a:solidFill>
                <a:schemeClr val="bg2"/>
              </a:solidFill>
            </a:endParaRPr>
          </a:p>
          <a:p>
            <a:pPr fontAlgn="base"/>
            <a:r>
              <a:rPr lang="en-US" b="1" dirty="0">
                <a:solidFill>
                  <a:schemeClr val="bg2"/>
                </a:solidFill>
              </a:rPr>
              <a:t>Public participants, please: </a:t>
            </a:r>
            <a:r>
              <a:rPr lang="en-US" dirty="0">
                <a:solidFill>
                  <a:schemeClr val="bg2"/>
                </a:solidFill>
              </a:rPr>
              <a:t>Turn off cameras, remain on mute, and put your full name in your zoom box</a:t>
            </a:r>
          </a:p>
          <a:p>
            <a:pPr marL="114300" indent="0" fontAlgn="base">
              <a:buNone/>
            </a:pPr>
            <a:r>
              <a:rPr lang="en-US" dirty="0">
                <a:solidFill>
                  <a:schemeClr val="bg2"/>
                </a:solidFill>
              </a:rPr>
              <a:t> </a:t>
            </a: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There will be 5 minutes of public comment at the closing of the meeting. Public comment can be made in chat at the end of the meeting as well.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b="1" dirty="0">
                <a:solidFill>
                  <a:schemeClr val="bg2"/>
                </a:solidFill>
              </a:rPr>
              <a:t>Chat is open – We ask that Public Participants only use the chat during the Public Comment period at the end of the meeting</a:t>
            </a:r>
          </a:p>
          <a:p>
            <a:pPr marL="114300" indent="0" fontAlgn="base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 agenda and other documents will be in the chat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16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There is one breakout session for MRAC members, and public participants will be invited to a separate breakout room for discussions about the work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For tech support during the meeting, message </a:t>
            </a:r>
            <a:r>
              <a:rPr lang="en-US" dirty="0" err="1">
                <a:solidFill>
                  <a:schemeClr val="bg2"/>
                </a:solidFill>
              </a:rPr>
              <a:t>CalTrin</a:t>
            </a:r>
            <a:r>
              <a:rPr lang="en-US" dirty="0">
                <a:solidFill>
                  <a:schemeClr val="bg2"/>
                </a:solidFill>
              </a:rPr>
              <a:t> in the chat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All current and prior meeting materials are on the Child Welfare Council website. Link is in the chat.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8EB96-ED06-CC44-A624-C9E36DA25196}"/>
              </a:ext>
            </a:extLst>
          </p:cNvPr>
          <p:cNvSpPr/>
          <p:nvPr/>
        </p:nvSpPr>
        <p:spPr>
          <a:xfrm>
            <a:off x="516130" y="2439462"/>
            <a:ext cx="354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5F9F"/>
                </a:solidFill>
              </a:rPr>
              <a:t>Mandated Reporting Advisory Committee Members</a:t>
            </a:r>
          </a:p>
          <a:p>
            <a:pPr algn="ctr"/>
            <a:r>
              <a:rPr lang="en-US" sz="1600" dirty="0">
                <a:solidFill>
                  <a:srgbClr val="005F9F"/>
                </a:solidFill>
              </a:rPr>
              <a:t>and </a:t>
            </a:r>
          </a:p>
          <a:p>
            <a:pPr algn="ctr"/>
            <a:r>
              <a:rPr lang="en-US" sz="1600" dirty="0">
                <a:solidFill>
                  <a:srgbClr val="005F9F"/>
                </a:solidFill>
              </a:rPr>
              <a:t>Public Participants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3837E-B3FB-C34B-8E54-774E3EE4EE35}"/>
              </a:ext>
            </a:extLst>
          </p:cNvPr>
          <p:cNvSpPr/>
          <p:nvPr/>
        </p:nvSpPr>
        <p:spPr>
          <a:xfrm>
            <a:off x="1518489" y="4265286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August 21,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066C0-573E-9697-D22B-F1C509BF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1" y="32215"/>
            <a:ext cx="3667770" cy="16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36800" y="369795"/>
            <a:ext cx="4275900" cy="142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rmAutofit/>
          </a:bodyPr>
          <a:lstStyle/>
          <a:p>
            <a:r>
              <a:rPr lang="en-US" sz="2800" b="1" dirty="0"/>
              <a:t>Workgroup Breakouts</a:t>
            </a:r>
            <a:r>
              <a:rPr lang="en-US" sz="2800" dirty="0"/>
              <a:t>: Revised Framework &amp; Ongoing Planning</a:t>
            </a:r>
            <a:endParaRPr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2"/>
          </p:nvPr>
        </p:nvSpPr>
        <p:spPr>
          <a:xfrm>
            <a:off x="4731300" y="189177"/>
            <a:ext cx="4275900" cy="472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 fontScale="62500" lnSpcReduction="20000"/>
          </a:bodyPr>
          <a:lstStyle/>
          <a:p>
            <a:pPr marL="114297" indent="0">
              <a:buSzPct val="90000"/>
              <a:buNone/>
            </a:pPr>
            <a:endParaRPr sz="2400" dirty="0"/>
          </a:p>
          <a:p>
            <a:pPr fontAlgn="base"/>
            <a:r>
              <a:rPr lang="en-US" sz="2100" dirty="0"/>
              <a:t>Welcome and introduce any new members</a:t>
            </a:r>
          </a:p>
          <a:p>
            <a:pPr marL="85725" indent="0" fontAlgn="base">
              <a:buNone/>
            </a:pPr>
            <a:endParaRPr lang="en-US" sz="2100" dirty="0"/>
          </a:p>
          <a:p>
            <a:pPr fontAlgn="base"/>
            <a:r>
              <a:rPr lang="en-US" sz="2100" dirty="0"/>
              <a:t>Select a Workgroup member to jot down key points and be ready to report out</a:t>
            </a:r>
          </a:p>
          <a:p>
            <a:pPr marL="85725" indent="0" fontAlgn="base">
              <a:buNone/>
            </a:pPr>
            <a:endParaRPr lang="en-US" sz="2100" dirty="0"/>
          </a:p>
          <a:p>
            <a:pPr fontAlgn="base"/>
            <a:r>
              <a:rPr lang="en-US" sz="2100" dirty="0"/>
              <a:t>Review the “Workgroup Roles” (column G), and discuss any changes or questions</a:t>
            </a:r>
          </a:p>
          <a:p>
            <a:pPr marL="85725" indent="0" fontAlgn="base">
              <a:buNone/>
            </a:pPr>
            <a:endParaRPr lang="en-US" sz="2100" dirty="0"/>
          </a:p>
          <a:p>
            <a:pPr fontAlgn="base"/>
            <a:r>
              <a:rPr lang="en-US" sz="2100" dirty="0"/>
              <a:t>Discuss the Chair role and seek interest</a:t>
            </a:r>
          </a:p>
          <a:p>
            <a:pPr marL="85725" indent="0" fontAlgn="base">
              <a:buNone/>
            </a:pPr>
            <a:endParaRPr lang="en-US" sz="2100" dirty="0"/>
          </a:p>
          <a:p>
            <a:pPr fontAlgn="base"/>
            <a:r>
              <a:rPr lang="en-US" sz="2100" dirty="0"/>
              <a:t>Continue to work on implementation plans, and document/raise any questions</a:t>
            </a:r>
          </a:p>
          <a:p>
            <a:pPr marL="85725" indent="0" fontAlgn="base">
              <a:buNone/>
            </a:pPr>
            <a:endParaRPr lang="en-US" sz="2100" dirty="0"/>
          </a:p>
          <a:p>
            <a:pPr fontAlgn="base"/>
            <a:r>
              <a:rPr lang="en-US" sz="2100" b="1" dirty="0"/>
              <a:t>Each Workgroup should be prepared to answer:</a:t>
            </a:r>
          </a:p>
          <a:p>
            <a:pPr lvl="1" fontAlgn="base"/>
            <a:r>
              <a:rPr lang="en-US" dirty="0"/>
              <a:t>Feedback or questions on Workgroup Roles (column G)</a:t>
            </a:r>
          </a:p>
          <a:p>
            <a:pPr lvl="1" fontAlgn="base"/>
            <a:r>
              <a:rPr lang="en-US" dirty="0"/>
              <a:t>Questions/hurdles to develop high-level implementation plans </a:t>
            </a:r>
            <a:r>
              <a:rPr lang="en-US" b="1" dirty="0"/>
              <a:t>by NOVEMBER 6</a:t>
            </a:r>
            <a:endParaRPr lang="en-US" dirty="0"/>
          </a:p>
          <a:p>
            <a:pPr lvl="1"/>
            <a:r>
              <a:rPr lang="en-US" dirty="0"/>
              <a:t>What do you need from the Steering Committee to meet the November goal </a:t>
            </a:r>
          </a:p>
          <a:p>
            <a:pPr marL="447675" lvl="1" indent="0">
              <a:buNone/>
            </a:pPr>
            <a:endParaRPr lang="en-US" sz="2167" dirty="0"/>
          </a:p>
          <a:p>
            <a:pPr fontAlgn="base"/>
            <a:r>
              <a:rPr lang="en-US" sz="2100" dirty="0"/>
              <a:t>The Project Manager will take detailed notes</a:t>
            </a:r>
            <a:endParaRPr lang="en-US" sz="1933" dirty="0"/>
          </a:p>
          <a:p>
            <a:pPr marL="45720" indent="0">
              <a:spcBef>
                <a:spcPts val="1000"/>
              </a:spcBef>
              <a:buSzPct val="100000"/>
              <a:buNone/>
            </a:pPr>
            <a:endParaRPr sz="2400" dirty="0"/>
          </a:p>
        </p:txBody>
      </p:sp>
      <p:sp>
        <p:nvSpPr>
          <p:cNvPr id="58" name="Google Shape;58;p2"/>
          <p:cNvSpPr txBox="1"/>
          <p:nvPr/>
        </p:nvSpPr>
        <p:spPr>
          <a:xfrm>
            <a:off x="463049" y="2408288"/>
            <a:ext cx="389992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400" dirty="0"/>
              <a:t>Your group has 35 minutes to do the following </a:t>
            </a:r>
            <a:endParaRPr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C86E5BC-0A0D-AAB6-FA9C-4C1A836B5B34}"/>
              </a:ext>
            </a:extLst>
          </p:cNvPr>
          <p:cNvSpPr/>
          <p:nvPr/>
        </p:nvSpPr>
        <p:spPr>
          <a:xfrm>
            <a:off x="3186953" y="2951629"/>
            <a:ext cx="369794" cy="1546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34471" y="987249"/>
            <a:ext cx="4249269" cy="31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rmAutofit/>
          </a:bodyPr>
          <a:lstStyle/>
          <a:p>
            <a:r>
              <a:rPr lang="en-US" sz="3600" dirty="0"/>
              <a:t>Full Group </a:t>
            </a:r>
            <a:br>
              <a:rPr lang="en-US" sz="3600" dirty="0"/>
            </a:br>
            <a:r>
              <a:rPr lang="en-US" sz="3600" dirty="0"/>
              <a:t>Share Out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Each group has </a:t>
            </a:r>
            <a:r>
              <a:rPr lang="en-US" sz="2400" b="1" dirty="0">
                <a:solidFill>
                  <a:srgbClr val="FF5600"/>
                </a:solidFill>
              </a:rPr>
              <a:t>6 minutes </a:t>
            </a:r>
            <a:r>
              <a:rPr lang="en-US" sz="2400" dirty="0"/>
              <a:t>to share the following information with the full group</a:t>
            </a:r>
            <a:endParaRPr sz="2400" dirty="0"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2"/>
          </p:nvPr>
        </p:nvSpPr>
        <p:spPr>
          <a:xfrm>
            <a:off x="4713195" y="295175"/>
            <a:ext cx="4296334" cy="455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/>
          </a:bodyPr>
          <a:lstStyle/>
          <a:p>
            <a:pPr marL="114298" indent="0">
              <a:buNone/>
            </a:pPr>
            <a:endParaRPr lang="en-US" sz="2400" dirty="0"/>
          </a:p>
          <a:p>
            <a:pPr fontAlgn="base"/>
            <a:r>
              <a:rPr lang="en-US" dirty="0"/>
              <a:t>Feedback and questions on Workgroup Roles (column G)</a:t>
            </a:r>
          </a:p>
          <a:p>
            <a:pPr marL="85725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Questions/hurdles to develop high-level implementation plans </a:t>
            </a:r>
            <a:r>
              <a:rPr lang="en-US" b="1" dirty="0"/>
              <a:t>by NOVEMBER 6</a:t>
            </a:r>
          </a:p>
          <a:p>
            <a:pPr marL="85725" indent="0" fontAlgn="base">
              <a:buNone/>
            </a:pPr>
            <a:endParaRPr lang="en-US" dirty="0"/>
          </a:p>
          <a:p>
            <a:r>
              <a:rPr lang="en-US" dirty="0"/>
              <a:t>What do you need from the Steering Committee to meet the November goal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D042D1A-3032-35E3-6B08-4BAB767C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>
            <a:extLst>
              <a:ext uri="{FF2B5EF4-FFF2-40B4-BE49-F238E27FC236}">
                <a16:creationId xmlns:a16="http://schemas.microsoft.com/office/drawing/2014/main" id="{BAC88EC0-65A9-210B-4172-81D48072E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845" y="7240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Public Comment</a:t>
            </a:r>
            <a:endParaRPr/>
          </a:p>
        </p:txBody>
      </p:sp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F55E33F9-DE52-DAF0-FFCD-58582C2343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Raise your virtual hand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Come off mute. Turn on your camera if you like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Maximum of 2 minutes for comment which will go on public record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You can put comments in the chat that will go on the record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 response will be provided</a:t>
            </a:r>
            <a:br>
              <a:rPr lang="en-US" sz="2400" dirty="0"/>
            </a:br>
            <a:endParaRPr sz="2400" dirty="0"/>
          </a:p>
        </p:txBody>
      </p:sp>
      <p:pic>
        <p:nvPicPr>
          <p:cNvPr id="67" name="Google Shape;67;p3">
            <a:extLst>
              <a:ext uri="{FF2B5EF4-FFF2-40B4-BE49-F238E27FC236}">
                <a16:creationId xmlns:a16="http://schemas.microsoft.com/office/drawing/2014/main" id="{1D473A60-A1E9-53EC-AC1D-0E7D092103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150" y="2034644"/>
            <a:ext cx="2188589" cy="218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9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9016E-EAF6-F8AC-AE91-4452B305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5444-F458-196D-3A88-A4BA300C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79176"/>
            <a:ext cx="8520600" cy="167415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Closing Comments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9496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6EB2-5A71-834B-ADFB-B542C17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05" y="329825"/>
            <a:ext cx="6187669" cy="572700"/>
          </a:xfrm>
        </p:spPr>
        <p:txBody>
          <a:bodyPr>
            <a:noAutofit/>
          </a:bodyPr>
          <a:lstStyle/>
          <a:p>
            <a:r>
              <a:rPr lang="en-US" sz="3000" dirty="0"/>
              <a:t>Thank You MRAC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77C7A-DA8B-0148-9635-4B1D11BA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542073"/>
          </a:xfrm>
        </p:spPr>
        <p:txBody>
          <a:bodyPr>
            <a:noAutofit/>
          </a:bodyPr>
          <a:lstStyle/>
          <a:p>
            <a:pPr marL="114300" indent="0" fontAlgn="base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MRAC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Guide and oversee the implementation of the MRCS Task Force Recommendations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There are updates on the MRAC’s work at the quarterly Child Welfare Council meetings 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marL="114300" indent="0" fontAlgn="base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Members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5 - 7 hours/month</a:t>
            </a:r>
          </a:p>
          <a:p>
            <a:pPr marL="801370" lvl="1" indent="-223520" fontAlgn="base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/>
                </a:solidFill>
              </a:rPr>
              <a:t>MRAC meetings and prep</a:t>
            </a:r>
          </a:p>
          <a:p>
            <a:pPr marL="801370" lvl="1" indent="-223520" fontAlgn="base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/>
                </a:solidFill>
              </a:rPr>
              <a:t>Work between meetings</a:t>
            </a:r>
          </a:p>
          <a:p>
            <a:pPr marL="577850" lvl="1" indent="0" fontAlgn="base">
              <a:lnSpc>
                <a:spcPct val="100000"/>
              </a:lnSpc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You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5F9F"/>
                </a:solidFill>
              </a:rPr>
              <a:t>represent your “seat,” </a:t>
            </a:r>
            <a:r>
              <a:rPr lang="en-US" sz="1400" dirty="0">
                <a:solidFill>
                  <a:schemeClr val="tx1"/>
                </a:solidFill>
              </a:rPr>
              <a:t>not your organization or agency. Your organization or agency can support you, and you can reference them in your communications, but you are responsible for bringing expertise, insights, perspectives, and a broad voice from the group that you represent.</a:t>
            </a:r>
          </a:p>
          <a:p>
            <a:pPr marL="233680" indent="0" fontAlgn="base">
              <a:lnSpc>
                <a:spcPct val="100000"/>
              </a:lnSpc>
              <a:buSzPct val="10000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You are </a:t>
            </a:r>
            <a:r>
              <a:rPr lang="en-US" sz="1400" b="1" dirty="0">
                <a:solidFill>
                  <a:srgbClr val="005F9F"/>
                </a:solidFill>
              </a:rPr>
              <a:t>champions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and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5F9F"/>
                </a:solidFill>
              </a:rPr>
              <a:t>ambassadors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for the work of the MRAC, and for children and families. We will provide co-created communications materials to represent the work and invite support.</a:t>
            </a:r>
          </a:p>
        </p:txBody>
      </p:sp>
    </p:spTree>
    <p:extLst>
      <p:ext uri="{BB962C8B-B14F-4D97-AF65-F5344CB8AC3E}">
        <p14:creationId xmlns:p14="http://schemas.microsoft.com/office/powerpoint/2010/main" val="10350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93AB-83DF-4342-BE42-0F2BCDBD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5871386" cy="572700"/>
          </a:xfrm>
        </p:spPr>
        <p:txBody>
          <a:bodyPr>
            <a:noAutofit/>
          </a:bodyPr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85D09-78D4-484D-B6C2-2752FF265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lnSpc>
                <a:spcPct val="114999"/>
              </a:lnSpc>
            </a:pPr>
            <a:r>
              <a:rPr lang="en-US" dirty="0"/>
              <a:t>Next MRAC meeting is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Thursday, September 18th</a:t>
            </a: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Work between meetings</a:t>
            </a:r>
          </a:p>
          <a:p>
            <a:pPr marL="1200150" lvl="1" indent="-285750">
              <a:lnSpc>
                <a:spcPct val="114999"/>
              </a:lnSpc>
            </a:pPr>
            <a:r>
              <a:rPr lang="en-US" dirty="0"/>
              <a:t>Meet at least once as a Workgroup – your PM will follow-up to support setting a meeting and agenda</a:t>
            </a:r>
          </a:p>
          <a:p>
            <a:pPr lvl="1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Check that you have accepted the following meeting invites: September 18, October 16, November 20, and December 18 </a:t>
            </a: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Registration links will come in advance of each MRAC meeting—or you can register NOW by using the links on the MRAC section of the CWC website (see the chat)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4C58-D8E6-1E40-BA79-773579A4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63" y="1092959"/>
            <a:ext cx="8520600" cy="1963500"/>
          </a:xfrm>
        </p:spPr>
        <p:txBody>
          <a:bodyPr>
            <a:normAutofit/>
          </a:bodyPr>
          <a:lstStyle/>
          <a:p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2265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F5E1-7C18-1E43-8E52-2BE61BF2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96" y="-52035"/>
            <a:ext cx="3045404" cy="74509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1A2E-64B6-B442-A064-BDFA0D082C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96498" y="885337"/>
            <a:ext cx="3967200" cy="342349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MRAC Members: Name and MEMBER in zoom box, cameras on if possible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 Participants: Name in zoom box, cameras off, and mute on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Chat is open – We ask that Public Participants only use the chat during the Public Comment period at the end of the meeting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Host will put materials in the chat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A0F0-9E8D-43C3-54DA-D454331B9C32}"/>
              </a:ext>
            </a:extLst>
          </p:cNvPr>
          <p:cNvSpPr txBox="1"/>
          <p:nvPr/>
        </p:nvSpPr>
        <p:spPr>
          <a:xfrm>
            <a:off x="273079" y="750423"/>
            <a:ext cx="4126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Moving Into the Space Together 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Expectations and Process Update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Breakouts: Creating Plans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Full Group Discussion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Public Comment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Next Steps &amp; Closing Remarks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154F5-35B8-2DB5-28B5-4945DFFB0262}"/>
              </a:ext>
            </a:extLst>
          </p:cNvPr>
          <p:cNvSpPr txBox="1">
            <a:spLocks/>
          </p:cNvSpPr>
          <p:nvPr/>
        </p:nvSpPr>
        <p:spPr>
          <a:xfrm>
            <a:off x="5257396" y="0"/>
            <a:ext cx="3045404" cy="74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70388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2ACB-1D93-3168-738D-3DCBC851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A5D2-3D26-AB45-1B82-E34EC0D3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00" y="498775"/>
            <a:ext cx="4045200" cy="1482300"/>
          </a:xfrm>
        </p:spPr>
        <p:txBody>
          <a:bodyPr>
            <a:normAutofit/>
          </a:bodyPr>
          <a:lstStyle/>
          <a:p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part of this invitation is resonating with you right now?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6D1F-FC27-CACA-60C4-B9B3C4A886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8800" y="947274"/>
            <a:ext cx="4327200" cy="4078326"/>
          </a:xfrm>
        </p:spPr>
        <p:txBody>
          <a:bodyPr>
            <a:normAutofit fontScale="25000" lnSpcReduction="20000"/>
          </a:bodyPr>
          <a:lstStyle/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Together we will bravely create “necessary” space,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Because there is no such thing as a “safe space.”</a:t>
            </a:r>
          </a:p>
          <a:p>
            <a:pPr marL="127000" algn="ctr" rtl="0">
              <a:buNone/>
            </a:pP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exist in the real world,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all carry scars, and we have all caused wounds.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br>
              <a:rPr lang="en-US" sz="5600" b="0" dirty="0">
                <a:effectLst/>
              </a:rPr>
            </a:b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seek to turn down the volume of the outside world;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amplify voices that fight to be heard elsewhere.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call each other to more truth and love.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have the right to start somewhere and continue to grow;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have the responsibility to examine what we think we know.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br>
              <a:rPr lang="en-US" sz="5600" b="0" dirty="0">
                <a:effectLst/>
              </a:rPr>
            </a:b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will not be perfect.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This space will not be perfect.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It will not always be what we wish it to be,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But it will be our necessary space together.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will work on it side by side.</a:t>
            </a:r>
            <a:endParaRPr lang="en-US" sz="5600" b="0" dirty="0">
              <a:effectLst/>
            </a:endParaRPr>
          </a:p>
          <a:p>
            <a:pPr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B2E05-1BFF-6B78-6070-1BFDC8469087}"/>
              </a:ext>
            </a:extLst>
          </p:cNvPr>
          <p:cNvSpPr/>
          <p:nvPr/>
        </p:nvSpPr>
        <p:spPr>
          <a:xfrm>
            <a:off x="4723200" y="93600"/>
            <a:ext cx="4226400" cy="6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CC9E3-063F-1642-6876-2B58FC636327}"/>
              </a:ext>
            </a:extLst>
          </p:cNvPr>
          <p:cNvSpPr txBox="1"/>
          <p:nvPr/>
        </p:nvSpPr>
        <p:spPr>
          <a:xfrm>
            <a:off x="4795200" y="93600"/>
            <a:ext cx="4082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Invitation to Create Necessary Space </a:t>
            </a:r>
            <a:b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Adapted from Micky Scott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BeyJones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Scott</a:t>
            </a:r>
            <a:endParaRPr lang="en-US" sz="1100" b="0" dirty="0">
              <a:solidFill>
                <a:schemeClr val="tx1"/>
              </a:solidFill>
              <a:effectLst/>
            </a:endParaRPr>
          </a:p>
          <a:p>
            <a:pPr>
              <a:buNone/>
            </a:pP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0186CC-F7E1-9B23-6427-314DCA61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7" y="2246400"/>
            <a:ext cx="3338950" cy="20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7603A-7009-6607-BA8B-90B62845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1F15-FDD7-C236-C75C-4D746FE1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92" y="424460"/>
            <a:ext cx="4045200" cy="11068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The Art of Conversation Behaviors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90D7-61F3-01E7-CE69-606634CD66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4000" y="306516"/>
            <a:ext cx="4399200" cy="4530468"/>
          </a:xfrm>
        </p:spPr>
        <p:txBody>
          <a:bodyPr>
            <a:normAutofit/>
          </a:bodyPr>
          <a:lstStyle/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acknowledge one another as equals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stay curious about each other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recognize that we need each other’s help to become better listeners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slow down so we have time to think and reflect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remember that conversation is a natural way humans think together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solidFill>
                  <a:srgbClr val="595959"/>
                </a:solidFill>
                <a:effectLst/>
                <a:latin typeface="+mn-lt"/>
              </a:rPr>
              <a:t>We expect it to be messy at times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use “I feel”, “I believe”, or “In my experience” statements</a:t>
            </a:r>
          </a:p>
          <a:p>
            <a:pPr marL="127000" algn="ctr" rtl="0">
              <a:buNone/>
            </a:pPr>
            <a:endParaRPr lang="en-US" sz="2400" dirty="0"/>
          </a:p>
        </p:txBody>
      </p:sp>
      <p:pic>
        <p:nvPicPr>
          <p:cNvPr id="2050" name="Picture 2" descr="Meeting with solid fill">
            <a:extLst>
              <a:ext uri="{FF2B5EF4-FFF2-40B4-BE49-F238E27FC236}">
                <a16:creationId xmlns:a16="http://schemas.microsoft.com/office/drawing/2014/main" id="{262ECE87-6DD0-E610-F49F-13B40D73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9" y="1531285"/>
            <a:ext cx="3015396" cy="30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28AAB-0DE5-7C20-742E-C73A9671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0E99-ACEC-A50F-EB54-37435822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" y="1503095"/>
            <a:ext cx="8520600" cy="1361129"/>
          </a:xfrm>
        </p:spPr>
        <p:txBody>
          <a:bodyPr>
            <a:normAutofit/>
          </a:bodyPr>
          <a:lstStyle/>
          <a:p>
            <a:r>
              <a:rPr lang="en-US" sz="3600" dirty="0"/>
              <a:t>Expectations and Process Updates</a:t>
            </a:r>
          </a:p>
        </p:txBody>
      </p:sp>
    </p:spTree>
    <p:extLst>
      <p:ext uri="{BB962C8B-B14F-4D97-AF65-F5344CB8AC3E}">
        <p14:creationId xmlns:p14="http://schemas.microsoft.com/office/powerpoint/2010/main" val="115157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9A0FEA16-4048-634E-8BC0-594026295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58">
            <a:extLst>
              <a:ext uri="{FF2B5EF4-FFF2-40B4-BE49-F238E27FC236}">
                <a16:creationId xmlns:a16="http://schemas.microsoft.com/office/drawing/2014/main" id="{8CF4F9F7-65CF-3415-E742-32F1722697C2}"/>
              </a:ext>
            </a:extLst>
          </p:cNvPr>
          <p:cNvCxnSpPr>
            <a:cxnSpLocks/>
          </p:cNvCxnSpPr>
          <p:nvPr/>
        </p:nvCxnSpPr>
        <p:spPr>
          <a:xfrm flipV="1">
            <a:off x="6930189" y="3218438"/>
            <a:ext cx="0" cy="2082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58">
            <a:extLst>
              <a:ext uri="{FF2B5EF4-FFF2-40B4-BE49-F238E27FC236}">
                <a16:creationId xmlns:a16="http://schemas.microsoft.com/office/drawing/2014/main" id="{C268C520-9954-1EF3-ABE1-C9C47E1CE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23004"/>
            <a:ext cx="86868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2025 Timeline</a:t>
            </a:r>
            <a:endParaRPr sz="2800" b="1" dirty="0"/>
          </a:p>
        </p:txBody>
      </p:sp>
      <p:sp>
        <p:nvSpPr>
          <p:cNvPr id="404" name="Google Shape;404;p58">
            <a:extLst>
              <a:ext uri="{FF2B5EF4-FFF2-40B4-BE49-F238E27FC236}">
                <a16:creationId xmlns:a16="http://schemas.microsoft.com/office/drawing/2014/main" id="{FC7E8ADC-2B3C-D02B-0DFC-657A73B2010F}"/>
              </a:ext>
            </a:extLst>
          </p:cNvPr>
          <p:cNvSpPr/>
          <p:nvPr/>
        </p:nvSpPr>
        <p:spPr>
          <a:xfrm>
            <a:off x="1451550" y="2684862"/>
            <a:ext cx="1082700" cy="519000"/>
          </a:xfrm>
          <a:prstGeom prst="chevron">
            <a:avLst>
              <a:gd name="adj" fmla="val 50000"/>
            </a:avLst>
          </a:prstGeom>
          <a:solidFill>
            <a:srgbClr val="00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 2025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5" name="Google Shape;405;p58">
            <a:extLst>
              <a:ext uri="{FF2B5EF4-FFF2-40B4-BE49-F238E27FC236}">
                <a16:creationId xmlns:a16="http://schemas.microsoft.com/office/drawing/2014/main" id="{88AC717C-C8F2-6F91-430B-3FBDA0337053}"/>
              </a:ext>
            </a:extLst>
          </p:cNvPr>
          <p:cNvSpPr/>
          <p:nvPr/>
        </p:nvSpPr>
        <p:spPr>
          <a:xfrm>
            <a:off x="2401625" y="2692613"/>
            <a:ext cx="1195800" cy="5190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Aug 2025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58">
            <a:extLst>
              <a:ext uri="{FF2B5EF4-FFF2-40B4-BE49-F238E27FC236}">
                <a16:creationId xmlns:a16="http://schemas.microsoft.com/office/drawing/2014/main" id="{BE5557D4-9113-07A6-EF9D-9C478589D2E8}"/>
              </a:ext>
            </a:extLst>
          </p:cNvPr>
          <p:cNvSpPr/>
          <p:nvPr/>
        </p:nvSpPr>
        <p:spPr>
          <a:xfrm>
            <a:off x="3469233" y="2691925"/>
            <a:ext cx="1195800" cy="519000"/>
          </a:xfrm>
          <a:prstGeom prst="chevron">
            <a:avLst>
              <a:gd name="adj" fmla="val 50000"/>
            </a:avLst>
          </a:prstGeom>
          <a:solidFill>
            <a:srgbClr val="00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Sep 2025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07" name="Google Shape;407;p58">
            <a:extLst>
              <a:ext uri="{FF2B5EF4-FFF2-40B4-BE49-F238E27FC236}">
                <a16:creationId xmlns:a16="http://schemas.microsoft.com/office/drawing/2014/main" id="{39159808-57FB-A114-7E1A-77A69D42FB45}"/>
              </a:ext>
            </a:extLst>
          </p:cNvPr>
          <p:cNvCxnSpPr>
            <a:cxnSpLocks/>
          </p:cNvCxnSpPr>
          <p:nvPr/>
        </p:nvCxnSpPr>
        <p:spPr>
          <a:xfrm rot="10800000">
            <a:off x="1978701" y="1861818"/>
            <a:ext cx="0" cy="73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58">
            <a:extLst>
              <a:ext uri="{FF2B5EF4-FFF2-40B4-BE49-F238E27FC236}">
                <a16:creationId xmlns:a16="http://schemas.microsoft.com/office/drawing/2014/main" id="{8C9EE809-F450-A93C-7673-97863F1176CB}"/>
              </a:ext>
            </a:extLst>
          </p:cNvPr>
          <p:cNvSpPr txBox="1"/>
          <p:nvPr/>
        </p:nvSpPr>
        <p:spPr>
          <a:xfrm>
            <a:off x="1492000" y="1266402"/>
            <a:ext cx="1082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13214E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Launch MRAC Workgroups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3214E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11" name="Google Shape;411;p58">
            <a:extLst>
              <a:ext uri="{FF2B5EF4-FFF2-40B4-BE49-F238E27FC236}">
                <a16:creationId xmlns:a16="http://schemas.microsoft.com/office/drawing/2014/main" id="{07D3B3EC-DE6E-0597-32CE-61D2367F61F3}"/>
              </a:ext>
            </a:extLst>
          </p:cNvPr>
          <p:cNvSpPr txBox="1"/>
          <p:nvPr/>
        </p:nvSpPr>
        <p:spPr>
          <a:xfrm>
            <a:off x="2654300" y="3795275"/>
            <a:ext cx="4048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13214E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MRAC Monthly Meetings – Including Workgroup Breakout Meetings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3214E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12" name="Google Shape;412;p58">
            <a:extLst>
              <a:ext uri="{FF2B5EF4-FFF2-40B4-BE49-F238E27FC236}">
                <a16:creationId xmlns:a16="http://schemas.microsoft.com/office/drawing/2014/main" id="{96F63B83-A123-F2AE-B84B-E9E93FE4BFAA}"/>
              </a:ext>
            </a:extLst>
          </p:cNvPr>
          <p:cNvSpPr txBox="1"/>
          <p:nvPr/>
        </p:nvSpPr>
        <p:spPr>
          <a:xfrm>
            <a:off x="2725450" y="4252225"/>
            <a:ext cx="4048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13214E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Workgroup Meetings Between MRAC Meetings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3214E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413" name="Google Shape;413;p58">
            <a:extLst>
              <a:ext uri="{FF2B5EF4-FFF2-40B4-BE49-F238E27FC236}">
                <a16:creationId xmlns:a16="http://schemas.microsoft.com/office/drawing/2014/main" id="{8FA5F635-14A3-D264-5DA4-A1F0C921B755}"/>
              </a:ext>
            </a:extLst>
          </p:cNvPr>
          <p:cNvCxnSpPr>
            <a:cxnSpLocks/>
            <a:endCxn id="414" idx="2"/>
          </p:cNvCxnSpPr>
          <p:nvPr/>
        </p:nvCxnSpPr>
        <p:spPr>
          <a:xfrm flipV="1">
            <a:off x="5767750" y="1647127"/>
            <a:ext cx="0" cy="3879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58">
            <a:extLst>
              <a:ext uri="{FF2B5EF4-FFF2-40B4-BE49-F238E27FC236}">
                <a16:creationId xmlns:a16="http://schemas.microsoft.com/office/drawing/2014/main" id="{34863CD3-F206-2EB9-28F4-737C167CF06F}"/>
              </a:ext>
            </a:extLst>
          </p:cNvPr>
          <p:cNvSpPr txBox="1"/>
          <p:nvPr/>
        </p:nvSpPr>
        <p:spPr>
          <a:xfrm>
            <a:off x="5078200" y="1128127"/>
            <a:ext cx="137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FF5600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NOVEMBER 6th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High-Level Plans Due to MRAC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415" name="Google Shape;415;p58">
            <a:extLst>
              <a:ext uri="{FF2B5EF4-FFF2-40B4-BE49-F238E27FC236}">
                <a16:creationId xmlns:a16="http://schemas.microsoft.com/office/drawing/2014/main" id="{24D65CCB-8DBB-D63E-86FC-DBC0AC22C592}"/>
              </a:ext>
            </a:extLst>
          </p:cNvPr>
          <p:cNvCxnSpPr>
            <a:cxnSpLocks/>
          </p:cNvCxnSpPr>
          <p:nvPr/>
        </p:nvCxnSpPr>
        <p:spPr>
          <a:xfrm>
            <a:off x="6105825" y="4511725"/>
            <a:ext cx="175251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6" name="Google Shape;416;p58">
            <a:extLst>
              <a:ext uri="{FF2B5EF4-FFF2-40B4-BE49-F238E27FC236}">
                <a16:creationId xmlns:a16="http://schemas.microsoft.com/office/drawing/2014/main" id="{593CAAF9-C333-5F81-0C61-F956D0E0B14E}"/>
              </a:ext>
            </a:extLst>
          </p:cNvPr>
          <p:cNvCxnSpPr>
            <a:cxnSpLocks/>
          </p:cNvCxnSpPr>
          <p:nvPr/>
        </p:nvCxnSpPr>
        <p:spPr>
          <a:xfrm>
            <a:off x="1451550" y="4511725"/>
            <a:ext cx="190354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19" name="Google Shape;419;p58">
            <a:extLst>
              <a:ext uri="{FF2B5EF4-FFF2-40B4-BE49-F238E27FC236}">
                <a16:creationId xmlns:a16="http://schemas.microsoft.com/office/drawing/2014/main" id="{F6204873-F045-9C63-C96F-AE992D48F0EC}"/>
              </a:ext>
            </a:extLst>
          </p:cNvPr>
          <p:cNvSpPr txBox="1"/>
          <p:nvPr/>
        </p:nvSpPr>
        <p:spPr>
          <a:xfrm>
            <a:off x="3869733" y="1785402"/>
            <a:ext cx="1590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13214E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Implementation Plan Development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3214E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420" name="Google Shape;420;p58">
            <a:extLst>
              <a:ext uri="{FF2B5EF4-FFF2-40B4-BE49-F238E27FC236}">
                <a16:creationId xmlns:a16="http://schemas.microsoft.com/office/drawing/2014/main" id="{FFB064D1-C966-3E7B-2F26-E07F182DBC8E}"/>
              </a:ext>
            </a:extLst>
          </p:cNvPr>
          <p:cNvCxnSpPr>
            <a:cxnSpLocks/>
          </p:cNvCxnSpPr>
          <p:nvPr/>
        </p:nvCxnSpPr>
        <p:spPr>
          <a:xfrm>
            <a:off x="5348896" y="2154880"/>
            <a:ext cx="177040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1" name="Google Shape;421;p58">
            <a:extLst>
              <a:ext uri="{FF2B5EF4-FFF2-40B4-BE49-F238E27FC236}">
                <a16:creationId xmlns:a16="http://schemas.microsoft.com/office/drawing/2014/main" id="{5C586723-032E-8BD8-DE6D-56F02A8A258D}"/>
              </a:ext>
            </a:extLst>
          </p:cNvPr>
          <p:cNvCxnSpPr>
            <a:cxnSpLocks/>
          </p:cNvCxnSpPr>
          <p:nvPr/>
        </p:nvCxnSpPr>
        <p:spPr>
          <a:xfrm>
            <a:off x="2298834" y="2178850"/>
            <a:ext cx="16887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22" name="Google Shape;422;p58">
            <a:extLst>
              <a:ext uri="{FF2B5EF4-FFF2-40B4-BE49-F238E27FC236}">
                <a16:creationId xmlns:a16="http://schemas.microsoft.com/office/drawing/2014/main" id="{61F95657-244F-FDA8-FB82-11DD5FEF45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58">
            <a:extLst>
              <a:ext uri="{FF2B5EF4-FFF2-40B4-BE49-F238E27FC236}">
                <a16:creationId xmlns:a16="http://schemas.microsoft.com/office/drawing/2014/main" id="{9994A2DA-F84C-531C-2108-D3767DE8A5B5}"/>
              </a:ext>
            </a:extLst>
          </p:cNvPr>
          <p:cNvSpPr txBox="1"/>
          <p:nvPr/>
        </p:nvSpPr>
        <p:spPr>
          <a:xfrm>
            <a:off x="6355681" y="3426674"/>
            <a:ext cx="137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FF5600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DECEMBER 3</a:t>
            </a:r>
            <a:r>
              <a:rPr kumimoji="0" lang="en" sz="1100" b="1" i="0" u="none" strike="noStrike" kern="0" cap="none" spc="0" normalizeH="0" baseline="30000" noProof="0" dirty="0">
                <a:ln>
                  <a:noFill/>
                </a:ln>
                <a:solidFill>
                  <a:srgbClr val="FF5600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rd</a:t>
            </a:r>
            <a:endParaRPr kumimoji="0" lang="en" sz="1100" b="1" i="0" u="none" strike="noStrike" kern="0" cap="none" spc="0" normalizeH="0" baseline="0" noProof="0" dirty="0">
              <a:ln>
                <a:noFill/>
              </a:ln>
              <a:solidFill>
                <a:srgbClr val="FF5600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Bi-Annual Report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to CWC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2" name="Google Shape;406;p58">
            <a:extLst>
              <a:ext uri="{FF2B5EF4-FFF2-40B4-BE49-F238E27FC236}">
                <a16:creationId xmlns:a16="http://schemas.microsoft.com/office/drawing/2014/main" id="{C7A4973D-27BA-029F-51C2-189579849177}"/>
              </a:ext>
            </a:extLst>
          </p:cNvPr>
          <p:cNvSpPr/>
          <p:nvPr/>
        </p:nvSpPr>
        <p:spPr>
          <a:xfrm>
            <a:off x="4520393" y="2692349"/>
            <a:ext cx="1195800" cy="519000"/>
          </a:xfrm>
          <a:prstGeom prst="chevron">
            <a:avLst>
              <a:gd name="adj" fmla="val 50000"/>
            </a:avLst>
          </a:prstGeom>
          <a:solidFill>
            <a:srgbClr val="00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Oct 2025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06;p58">
            <a:extLst>
              <a:ext uri="{FF2B5EF4-FFF2-40B4-BE49-F238E27FC236}">
                <a16:creationId xmlns:a16="http://schemas.microsoft.com/office/drawing/2014/main" id="{21BC59F9-699D-4D58-EC70-AF2694B26EB1}"/>
              </a:ext>
            </a:extLst>
          </p:cNvPr>
          <p:cNvSpPr/>
          <p:nvPr/>
        </p:nvSpPr>
        <p:spPr>
          <a:xfrm>
            <a:off x="6618671" y="2684463"/>
            <a:ext cx="1195800" cy="519000"/>
          </a:xfrm>
          <a:prstGeom prst="chevron">
            <a:avLst>
              <a:gd name="adj" fmla="val 50000"/>
            </a:avLst>
          </a:prstGeom>
          <a:solidFill>
            <a:srgbClr val="00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 2025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406;p58">
            <a:extLst>
              <a:ext uri="{FF2B5EF4-FFF2-40B4-BE49-F238E27FC236}">
                <a16:creationId xmlns:a16="http://schemas.microsoft.com/office/drawing/2014/main" id="{4F649694-8C98-F5BB-5E1F-412ED9699145}"/>
              </a:ext>
            </a:extLst>
          </p:cNvPr>
          <p:cNvSpPr/>
          <p:nvPr/>
        </p:nvSpPr>
        <p:spPr>
          <a:xfrm>
            <a:off x="5567511" y="2678125"/>
            <a:ext cx="1195800" cy="519000"/>
          </a:xfrm>
          <a:prstGeom prst="chevron">
            <a:avLst>
              <a:gd name="adj" fmla="val 50000"/>
            </a:avLst>
          </a:prstGeom>
          <a:solidFill>
            <a:srgbClr val="00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 2025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Google Shape;416;p58">
            <a:extLst>
              <a:ext uri="{FF2B5EF4-FFF2-40B4-BE49-F238E27FC236}">
                <a16:creationId xmlns:a16="http://schemas.microsoft.com/office/drawing/2014/main" id="{2BBE12C6-A509-F2DA-3178-707EBD912C24}"/>
              </a:ext>
            </a:extLst>
          </p:cNvPr>
          <p:cNvCxnSpPr>
            <a:cxnSpLocks/>
            <a:endCxn id="411" idx="1"/>
          </p:cNvCxnSpPr>
          <p:nvPr/>
        </p:nvCxnSpPr>
        <p:spPr>
          <a:xfrm>
            <a:off x="1451550" y="4054775"/>
            <a:ext cx="12027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" name="Google Shape;415;p58">
            <a:extLst>
              <a:ext uri="{FF2B5EF4-FFF2-40B4-BE49-F238E27FC236}">
                <a16:creationId xmlns:a16="http://schemas.microsoft.com/office/drawing/2014/main" id="{FBDA096E-610F-61E7-FC2F-7BAD9DF1CB1A}"/>
              </a:ext>
            </a:extLst>
          </p:cNvPr>
          <p:cNvCxnSpPr>
            <a:cxnSpLocks/>
          </p:cNvCxnSpPr>
          <p:nvPr/>
        </p:nvCxnSpPr>
        <p:spPr>
          <a:xfrm>
            <a:off x="6618671" y="4071272"/>
            <a:ext cx="123966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" name="Plus 21">
            <a:extLst>
              <a:ext uri="{FF2B5EF4-FFF2-40B4-BE49-F238E27FC236}">
                <a16:creationId xmlns:a16="http://schemas.microsoft.com/office/drawing/2014/main" id="{CD9740BD-7477-B789-06DB-265BECC6E38C}"/>
              </a:ext>
            </a:extLst>
          </p:cNvPr>
          <p:cNvSpPr/>
          <p:nvPr/>
        </p:nvSpPr>
        <p:spPr>
          <a:xfrm>
            <a:off x="4749701" y="4168852"/>
            <a:ext cx="186684" cy="196892"/>
          </a:xfrm>
          <a:prstGeom prst="mathPlus">
            <a:avLst/>
          </a:prstGeom>
          <a:solidFill>
            <a:schemeClr val="accent5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56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3" name="Google Shape;413;p58">
            <a:extLst>
              <a:ext uri="{FF2B5EF4-FFF2-40B4-BE49-F238E27FC236}">
                <a16:creationId xmlns:a16="http://schemas.microsoft.com/office/drawing/2014/main" id="{0ECFE3FC-79CA-957F-9C5B-DCD7F07CA7C6}"/>
              </a:ext>
            </a:extLst>
          </p:cNvPr>
          <p:cNvCxnSpPr>
            <a:cxnSpLocks/>
          </p:cNvCxnSpPr>
          <p:nvPr/>
        </p:nvCxnSpPr>
        <p:spPr>
          <a:xfrm flipV="1">
            <a:off x="5768363" y="2209189"/>
            <a:ext cx="0" cy="3879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426;p58">
            <a:extLst>
              <a:ext uri="{FF2B5EF4-FFF2-40B4-BE49-F238E27FC236}">
                <a16:creationId xmlns:a16="http://schemas.microsoft.com/office/drawing/2014/main" id="{A8461D2B-EEE6-2F5A-488E-34FA6C498F22}"/>
              </a:ext>
            </a:extLst>
          </p:cNvPr>
          <p:cNvSpPr txBox="1"/>
          <p:nvPr/>
        </p:nvSpPr>
        <p:spPr>
          <a:xfrm>
            <a:off x="3259697" y="3408375"/>
            <a:ext cx="137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FF5600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SEPTEMBER 10th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Quarterly Update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Gowun Batang"/>
                <a:ea typeface="Gowun Batang"/>
                <a:cs typeface="Gowun Batang"/>
                <a:sym typeface="Gowun Batang"/>
              </a:rPr>
              <a:t>to CWC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35" name="Google Shape;396;p58">
            <a:extLst>
              <a:ext uri="{FF2B5EF4-FFF2-40B4-BE49-F238E27FC236}">
                <a16:creationId xmlns:a16="http://schemas.microsoft.com/office/drawing/2014/main" id="{D4F12297-A700-CE86-EB5F-312EB8EF0CA6}"/>
              </a:ext>
            </a:extLst>
          </p:cNvPr>
          <p:cNvCxnSpPr>
            <a:cxnSpLocks/>
          </p:cNvCxnSpPr>
          <p:nvPr/>
        </p:nvCxnSpPr>
        <p:spPr>
          <a:xfrm flipV="1">
            <a:off x="3864003" y="3218438"/>
            <a:ext cx="0" cy="2082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500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3F43-4414-C65D-42CA-6BFB91C6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D97-EC51-96D4-DEE1-ADA80252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05" y="1977964"/>
            <a:ext cx="4045200" cy="1187572"/>
          </a:xfrm>
        </p:spPr>
        <p:txBody>
          <a:bodyPr>
            <a:noAutofit/>
          </a:bodyPr>
          <a:lstStyle/>
          <a:p>
            <a:r>
              <a:rPr lang="en-US" sz="3200" dirty="0"/>
              <a:t>Setting a Cadence for the Work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A3A26-17A7-64A1-3525-A8133A0019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8100" y="189175"/>
            <a:ext cx="4275900" cy="472122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Workgroups meet at least 2x/month—at MRAC meetings and longer working sessions between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High-level implementation plans by November 6th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MRAC review of plans at the November 20</a:t>
            </a:r>
            <a:r>
              <a:rPr lang="en-US" sz="2200" baseline="30000" dirty="0">
                <a:solidFill>
                  <a:schemeClr val="bg2"/>
                </a:solidFill>
                <a:latin typeface="+mn-lt"/>
              </a:rPr>
              <a:t>th</a:t>
            </a:r>
            <a:r>
              <a:rPr lang="en-US" sz="2200" dirty="0">
                <a:solidFill>
                  <a:schemeClr val="bg2"/>
                </a:solidFill>
                <a:latin typeface="+mn-lt"/>
              </a:rPr>
              <a:t> meeting 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Building towards December bi-annual report to the Child Welfare Council</a:t>
            </a:r>
          </a:p>
        </p:txBody>
      </p:sp>
    </p:spTree>
    <p:extLst>
      <p:ext uri="{BB962C8B-B14F-4D97-AF65-F5344CB8AC3E}">
        <p14:creationId xmlns:p14="http://schemas.microsoft.com/office/powerpoint/2010/main" val="1875347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7724E-74D5-8A33-E81A-3647770E0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0474-B1BB-29DB-4221-CFD622D4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6" y="2201545"/>
            <a:ext cx="4045200" cy="696484"/>
          </a:xfrm>
        </p:spPr>
        <p:txBody>
          <a:bodyPr>
            <a:noAutofit/>
          </a:bodyPr>
          <a:lstStyle/>
          <a:p>
            <a:r>
              <a:rPr lang="en-US" sz="3200" dirty="0"/>
              <a:t>Process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0FB9-DB4E-F78D-CDC5-7E34E7DAB6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8100" y="189175"/>
            <a:ext cx="4275900" cy="472122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Changes to the Implementation Framework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Working in the Framework Spreadsheet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Implementation plan template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Demo the spreadsheet</a:t>
            </a:r>
          </a:p>
        </p:txBody>
      </p:sp>
    </p:spTree>
    <p:extLst>
      <p:ext uri="{BB962C8B-B14F-4D97-AF65-F5344CB8AC3E}">
        <p14:creationId xmlns:p14="http://schemas.microsoft.com/office/powerpoint/2010/main" val="33605002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DB47-E1BE-DB15-E715-1D134CA0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AC1-C199-7FB1-D01F-F26DBDA2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" y="1891185"/>
            <a:ext cx="8520600" cy="1361129"/>
          </a:xfrm>
        </p:spPr>
        <p:txBody>
          <a:bodyPr>
            <a:normAutofit/>
          </a:bodyPr>
          <a:lstStyle/>
          <a:p>
            <a:r>
              <a:rPr lang="en-US" sz="3600" dirty="0"/>
              <a:t>Ecosystem Intersections: </a:t>
            </a:r>
            <a:br>
              <a:rPr lang="en-US" sz="3600" dirty="0"/>
            </a:br>
            <a:r>
              <a:rPr lang="en-US" sz="3600" dirty="0"/>
              <a:t>FFPS Advisory Structure</a:t>
            </a:r>
          </a:p>
        </p:txBody>
      </p:sp>
    </p:spTree>
    <p:extLst>
      <p:ext uri="{BB962C8B-B14F-4D97-AF65-F5344CB8AC3E}">
        <p14:creationId xmlns:p14="http://schemas.microsoft.com/office/powerpoint/2010/main" val="35460179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B44744C149540A4145DD85CC9109A" ma:contentTypeVersion="18" ma:contentTypeDescription="Create a new document." ma:contentTypeScope="" ma:versionID="e99b854b27f2465119168a247e427f2c">
  <xsd:schema xmlns:xsd="http://www.w3.org/2001/XMLSchema" xmlns:xs="http://www.w3.org/2001/XMLSchema" xmlns:p="http://schemas.microsoft.com/office/2006/metadata/properties" xmlns:ns1="http://schemas.microsoft.com/sharepoint/v3" xmlns:ns2="1f9e194c-7d61-4f6f-8062-750398490c98" xmlns:ns3="1c5ef298-af92-4795-b85d-4a82cbd7ac81" targetNamespace="http://schemas.microsoft.com/office/2006/metadata/properties" ma:root="true" ma:fieldsID="35f1c8e25d44d33b069749422ac7855d" ns1:_="" ns2:_="" ns3:_="">
    <xsd:import namespace="http://schemas.microsoft.com/sharepoint/v3"/>
    <xsd:import namespace="1f9e194c-7d61-4f6f-8062-750398490c98"/>
    <xsd:import namespace="1c5ef298-af92-4795-b85d-4a82cbd7ac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e194c-7d61-4f6f-8062-750398490c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cffd98-3d9a-4430-b70b-3d9764dc9a4f}" ma:internalName="TaxCatchAll" ma:showField="CatchAllData" ma:web="1f9e194c-7d61-4f6f-8062-750398490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ef298-af92-4795-b85d-4a82cbd7a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64d5385-7531-44c9-87a1-218736dbe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5ef298-af92-4795-b85d-4a82cbd7ac81">
      <Terms xmlns="http://schemas.microsoft.com/office/infopath/2007/PartnerControls"/>
    </lcf76f155ced4ddcb4097134ff3c332f>
    <TaxCatchAll xmlns="1f9e194c-7d61-4f6f-8062-750398490c9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C20C8E-B4B8-4B4E-8EBD-31548F06A182}"/>
</file>

<file path=customXml/itemProps2.xml><?xml version="1.0" encoding="utf-8"?>
<ds:datastoreItem xmlns:ds="http://schemas.openxmlformats.org/officeDocument/2006/customXml" ds:itemID="{395893BA-0B5D-43A8-97F5-8FFE449DD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78EC8-4146-47D4-BD90-676505D25A92}">
  <ds:schemaRefs>
    <ds:schemaRef ds:uri="89337b9e-9c2c-4117-bb4a-bb1c5dd4f509"/>
    <ds:schemaRef ds:uri="a23deb30-aa7e-43b0-8801-93bc43316e2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1102</Words>
  <Application>Microsoft Macintosh PowerPoint</Application>
  <PresentationFormat>On-screen Show (16:9)</PresentationFormat>
  <Paragraphs>156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Gowun Batang</vt:lpstr>
      <vt:lpstr>Arial</vt:lpstr>
      <vt:lpstr>Simple Light</vt:lpstr>
      <vt:lpstr>1_simple-light-2</vt:lpstr>
      <vt:lpstr>1_Simple Light</vt:lpstr>
      <vt:lpstr>Welcome!</vt:lpstr>
      <vt:lpstr>Agenda</vt:lpstr>
      <vt:lpstr>What part of this invitation is resonating with you right now?</vt:lpstr>
      <vt:lpstr>The Art of Conversation Behaviors</vt:lpstr>
      <vt:lpstr>Expectations and Process Updates</vt:lpstr>
      <vt:lpstr>2025 Timeline</vt:lpstr>
      <vt:lpstr>Setting a Cadence for the Work Ahead</vt:lpstr>
      <vt:lpstr>Process Updates</vt:lpstr>
      <vt:lpstr>Ecosystem Intersections:  FFPS Advisory Structure</vt:lpstr>
      <vt:lpstr>Workgroup Breakouts: Revised Framework &amp; Ongoing Planning</vt:lpstr>
      <vt:lpstr>Full Group  Share Out  Each group has 6 minutes to share the following information with the full group</vt:lpstr>
      <vt:lpstr>Public Comment</vt:lpstr>
      <vt:lpstr>Closing Comments &amp; Next Steps</vt:lpstr>
      <vt:lpstr>Thank You MRAC Members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Beth Kuenstler</cp:lastModifiedBy>
  <cp:revision>107</cp:revision>
  <cp:lastPrinted>2025-08-21T20:54:29Z</cp:lastPrinted>
  <dcterms:modified xsi:type="dcterms:W3CDTF">2025-08-21T21:02:06Z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0x010100E9DB44744C149540A4145DD85CC9109A</vt:lpwstr>
  </property>
  <property fmtid="{D5CDD505-2E9C-101B-9397-08002B2CF9AE}" pid="3" name="MediaServiceImageTags">
    <vt:lpwstr/>
  </property>
</Properties>
</file>